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8" r:id="rId2"/>
  </p:sldMasterIdLst>
  <p:notesMasterIdLst>
    <p:notesMasterId r:id="rId19"/>
  </p:notesMasterIdLst>
  <p:sldIdLst>
    <p:sldId id="256" r:id="rId3"/>
    <p:sldId id="259" r:id="rId4"/>
    <p:sldId id="257" r:id="rId5"/>
    <p:sldId id="258" r:id="rId6"/>
    <p:sldId id="265" r:id="rId7"/>
    <p:sldId id="276" r:id="rId8"/>
    <p:sldId id="277" r:id="rId9"/>
    <p:sldId id="278" r:id="rId10"/>
    <p:sldId id="269" r:id="rId11"/>
    <p:sldId id="273" r:id="rId12"/>
    <p:sldId id="266" r:id="rId13"/>
    <p:sldId id="274" r:id="rId14"/>
    <p:sldId id="270" r:id="rId15"/>
    <p:sldId id="267" r:id="rId16"/>
    <p:sldId id="271" r:id="rId17"/>
    <p:sldId id="26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6A58"/>
    <a:srgbClr val="4372C4"/>
    <a:srgbClr val="EDB3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44"/>
    <p:restoredTop sz="95859"/>
  </p:normalViewPr>
  <p:slideViewPr>
    <p:cSldViewPr snapToGrid="0" snapToObjects="1">
      <p:cViewPr varScale="1">
        <p:scale>
          <a:sx n="126" d="100"/>
          <a:sy n="126" d="100"/>
        </p:scale>
        <p:origin x="2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83543-F05C-C84C-A91D-2434B9814A24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93AAF-82D8-D643-86FB-F213E4F1D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74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>
            <a:extLst>
              <a:ext uri="{FF2B5EF4-FFF2-40B4-BE49-F238E27FC236}">
                <a16:creationId xmlns:a16="http://schemas.microsoft.com/office/drawing/2014/main" id="{0795F798-DFBD-9C4F-BEDB-C2186C9647D6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DE63B74-9DEA-BB44-B4AC-BCD6A10773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71705" y="226333"/>
            <a:ext cx="5081695" cy="1879361"/>
          </a:xfrm>
          <a:prstGeom prst="rect">
            <a:avLst/>
          </a:prstGeom>
        </p:spPr>
      </p:pic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72338D19-0A5C-F348-8C79-0F83D6597122}"/>
              </a:ext>
            </a:extLst>
          </p:cNvPr>
          <p:cNvCxnSpPr>
            <a:cxnSpLocks/>
          </p:cNvCxnSpPr>
          <p:nvPr userDrawn="1"/>
        </p:nvCxnSpPr>
        <p:spPr>
          <a:xfrm>
            <a:off x="131618" y="2332026"/>
            <a:ext cx="1112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re 19">
            <a:extLst>
              <a:ext uri="{FF2B5EF4-FFF2-40B4-BE49-F238E27FC236}">
                <a16:creationId xmlns:a16="http://schemas.microsoft.com/office/drawing/2014/main" id="{E720AA77-FFC4-7A49-8F63-4C64B105B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02" y="3005974"/>
            <a:ext cx="10920944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9C19A34-2765-EE4C-874F-417F81A71F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92386" y="5371458"/>
            <a:ext cx="2540000" cy="8001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A21C964-E22D-9446-8CB4-AD04AB99298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43768" y="5361380"/>
            <a:ext cx="2316608" cy="779159"/>
          </a:xfrm>
          <a:prstGeom prst="rect">
            <a:avLst/>
          </a:prstGeom>
        </p:spPr>
      </p:pic>
      <p:sp>
        <p:nvSpPr>
          <p:cNvPr id="13" name="Forme libre 12">
            <a:extLst>
              <a:ext uri="{FF2B5EF4-FFF2-40B4-BE49-F238E27FC236}">
                <a16:creationId xmlns:a16="http://schemas.microsoft.com/office/drawing/2014/main" id="{4A677BD9-4BC6-FB4A-B662-E43FBEE0D17C}"/>
              </a:ext>
            </a:extLst>
          </p:cNvPr>
          <p:cNvSpPr/>
          <p:nvPr userDrawn="1"/>
        </p:nvSpPr>
        <p:spPr>
          <a:xfrm rot="5400000" flipH="1">
            <a:off x="0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latin typeface="+mn-lt"/>
            </a:endParaRP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A317C15-32BC-9D4C-8008-75BC702B1C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57888" y="4683125"/>
            <a:ext cx="2195512" cy="4714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083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8262AE-00DB-C341-A12A-B5769258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6D1E3C-2050-154C-AB9D-F46D45DC9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1D2069-B428-7542-B6D0-75166402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E1768C-05BB-A542-AB8A-EEE7AE275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1312CA-8F86-124B-8723-3E2A03CE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9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94B56D-9356-974B-9758-32ECCCA37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8B4184-91F5-4B44-AB17-676F41F97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843AA8-160C-2B4E-B056-B60169477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D9E003-2EAB-C643-8E56-1C9B5053B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7B7EAD-DCB7-D844-888B-62AC0620A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B260F1-3BCF-864E-BD1F-57302713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752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91F4A9-89FF-B347-9878-672D6B3CB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9FAB64-EC36-5442-B844-36BD3A239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11F1AE-E5AE-5244-A447-051B379AC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B92EFA5-B5CA-594A-ACAD-A8116AC22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DE1A461-6578-C348-8301-295828C431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93177F-7FFC-3B48-B9BA-A94776B6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7A7CA97-00F1-564E-B979-CE9BACF83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4E3E5A1-D438-0E40-9484-DD071887C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789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57CFF4-B386-2546-B245-E8BA64221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60CE225-6901-9946-AAAC-6A4B02CC6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DDAAEE-0C83-D340-A2E3-E81EC75DD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CD76B2-6697-AE44-B5AC-8C1C8BAB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304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2F163C2-F390-A743-9B23-A05377B88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57C1986-8912-C647-BAD9-E9D2BD88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E2E3AB-E4E9-DB44-94BE-02C478874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262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394B99-176D-094B-90BA-57B3837F8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B1C6F6-9693-A74E-B133-7A5E7E64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87E30F-323A-7A4F-B41B-CD9603EC8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811787-4C3F-F043-BA89-13F240EE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0814FE-CDA9-8E4D-96AE-840BEF3F0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41E03C-1328-2D48-A665-A7946D65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934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270E8-23A1-3F4D-A1BF-614C587AD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DE4EABA-FFE4-1946-82CB-682AB30175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18D728-9971-D84C-A9EE-46CE99304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988033-8F5A-BE4F-A6E5-FCFCC440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31A69D-8569-D644-A912-C93E2E57F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E6EBC0-1276-1C47-B02C-896912C5A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751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1F517-42CD-A941-90D9-02707262F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79AAFB-6D10-4143-9454-84A00D9D6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64FA0D-4839-A340-8D24-9A5CE9CA4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357AEE-3AE9-5F40-82CC-0724D9191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23E136-118F-1249-A271-3B634D1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720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8B277BF-7CED-CF4E-AA65-DBE782D18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D325B3-4A58-B945-AB0E-3A64F7E14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42F985-DF9C-E844-91C1-49843ED6B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1EC716-0326-6445-B047-A65CE34DF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C28284-67EE-E247-A40E-E3576595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23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201CBA-C30F-F14D-8986-171E9712D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619D4B-89CB-A44C-9C78-9203D2EAB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ED98D4-F23A-CF40-99FC-F0309D38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200" y="6409314"/>
            <a:ext cx="644236" cy="365125"/>
          </a:xfrm>
        </p:spPr>
        <p:txBody>
          <a:bodyPr/>
          <a:lstStyle/>
          <a:p>
            <a:fld id="{609CAF6A-B58C-4840-A199-5D176BA6B0D2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7" name="Forme libre 6">
            <a:extLst>
              <a:ext uri="{FF2B5EF4-FFF2-40B4-BE49-F238E27FC236}">
                <a16:creationId xmlns:a16="http://schemas.microsoft.com/office/drawing/2014/main" id="{8D95A3BA-AC29-724A-BF20-387927CCEFAC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82EDA64-D51B-D847-AC01-6971A0E670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929" y="98377"/>
            <a:ext cx="1442542" cy="53349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B401CA9-121D-1041-A8CC-281D845052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95894" y="6342742"/>
            <a:ext cx="1329841" cy="41889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BF056DD-B8FE-2D45-A2C3-4BEEED4590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73962" y="6368337"/>
            <a:ext cx="1169379" cy="393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90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201CBA-C30F-F14D-8986-171E9712D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4114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ED98D4-F23A-CF40-99FC-F0309D38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200" y="6409314"/>
            <a:ext cx="644236" cy="365125"/>
          </a:xfrm>
        </p:spPr>
        <p:txBody>
          <a:bodyPr/>
          <a:lstStyle/>
          <a:p>
            <a:fld id="{609CAF6A-B58C-4840-A199-5D176BA6B0D2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7" name="Forme libre 6">
            <a:extLst>
              <a:ext uri="{FF2B5EF4-FFF2-40B4-BE49-F238E27FC236}">
                <a16:creationId xmlns:a16="http://schemas.microsoft.com/office/drawing/2014/main" id="{8D95A3BA-AC29-724A-BF20-387927CCEFAC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82EDA64-D51B-D847-AC01-6971A0E670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929" y="98377"/>
            <a:ext cx="1442542" cy="53349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B401CA9-121D-1041-A8CC-281D845052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95894" y="6342742"/>
            <a:ext cx="1329841" cy="41889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BF056DD-B8FE-2D45-A2C3-4BEEED4590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73962" y="6368337"/>
            <a:ext cx="1169379" cy="393304"/>
          </a:xfrm>
          <a:prstGeom prst="rect">
            <a:avLst/>
          </a:prstGeom>
        </p:spPr>
      </p:pic>
      <p:sp>
        <p:nvSpPr>
          <p:cNvPr id="12" name="Forme libre 11">
            <a:extLst>
              <a:ext uri="{FF2B5EF4-FFF2-40B4-BE49-F238E27FC236}">
                <a16:creationId xmlns:a16="http://schemas.microsoft.com/office/drawing/2014/main" id="{B1E904D8-F894-E049-93DF-78BF1314B385}"/>
              </a:ext>
            </a:extLst>
          </p:cNvPr>
          <p:cNvSpPr/>
          <p:nvPr userDrawn="1"/>
        </p:nvSpPr>
        <p:spPr>
          <a:xfrm rot="10800000" flipH="1">
            <a:off x="0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77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201CBA-C30F-F14D-8986-171E9712D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447" y="185326"/>
            <a:ext cx="6608618" cy="446546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Forme libre 6">
            <a:extLst>
              <a:ext uri="{FF2B5EF4-FFF2-40B4-BE49-F238E27FC236}">
                <a16:creationId xmlns:a16="http://schemas.microsoft.com/office/drawing/2014/main" id="{8D95A3BA-AC29-724A-BF20-387927CCEFAC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82EDA64-D51B-D847-AC01-6971A0E670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8377"/>
            <a:ext cx="1442542" cy="53349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64B728A-708C-7246-9A4E-5224DC67A8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95894" y="6342742"/>
            <a:ext cx="1329841" cy="41889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45B832E8-14E3-5540-BF0F-CE099C9C8E1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73962" y="6368337"/>
            <a:ext cx="1169379" cy="393304"/>
          </a:xfrm>
          <a:prstGeom prst="rect">
            <a:avLst/>
          </a:prstGeom>
        </p:spPr>
      </p:pic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4A7CB87C-9013-3B47-938D-B703EC9AE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200" y="6409314"/>
            <a:ext cx="644236" cy="365125"/>
          </a:xfrm>
        </p:spPr>
        <p:txBody>
          <a:bodyPr/>
          <a:lstStyle/>
          <a:p>
            <a:fld id="{609CAF6A-B58C-4840-A199-5D176BA6B0D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109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>
            <a:extLst>
              <a:ext uri="{FF2B5EF4-FFF2-40B4-BE49-F238E27FC236}">
                <a16:creationId xmlns:a16="http://schemas.microsoft.com/office/drawing/2014/main" id="{D61C4AF3-FFB6-384F-B7E7-FA69BB1C4F79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36125E1-7D0C-0D46-ADAA-94BB653C32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71705" y="226333"/>
            <a:ext cx="5081695" cy="1879361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BB4B185-1F8E-2742-830F-C8133C3CC8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92386" y="5371458"/>
            <a:ext cx="2540000" cy="8001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66EBA30B-3C0E-0F4A-B288-C7C73D31A37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43768" y="5361380"/>
            <a:ext cx="2316608" cy="779159"/>
          </a:xfrm>
          <a:prstGeom prst="rect">
            <a:avLst/>
          </a:prstGeom>
        </p:spPr>
      </p:pic>
      <p:sp>
        <p:nvSpPr>
          <p:cNvPr id="16" name="Titre 19">
            <a:extLst>
              <a:ext uri="{FF2B5EF4-FFF2-40B4-BE49-F238E27FC236}">
                <a16:creationId xmlns:a16="http://schemas.microsoft.com/office/drawing/2014/main" id="{0E73688E-5E64-D440-A1D0-D9C703601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02" y="3005974"/>
            <a:ext cx="10920944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4C4FC88-1841-2A47-AF75-02040C225908}"/>
              </a:ext>
            </a:extLst>
          </p:cNvPr>
          <p:cNvCxnSpPr>
            <a:cxnSpLocks/>
          </p:cNvCxnSpPr>
          <p:nvPr userDrawn="1"/>
        </p:nvCxnSpPr>
        <p:spPr>
          <a:xfrm>
            <a:off x="131618" y="2332026"/>
            <a:ext cx="1112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95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94B56D-9356-974B-9758-32ECCCA37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843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8B4184-91F5-4B44-AB17-676F41F97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843AA8-160C-2B4E-B056-B60169477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D9E003-2EAB-C643-8E56-1C9B5053B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7B7EAD-DCB7-D844-888B-62AC0620A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B260F1-3BCF-864E-BD1F-57302713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10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3F274-1716-434A-9D7C-A1803E4D6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D17F6D-BFA4-ED41-8B98-1C4243ED1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A7DBFE-B092-814F-B055-59C90A62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B5590E-4F43-8D43-B7A7-F8DB78E69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BA577-185A-E44E-B491-4724494B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67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1057C2-9D8B-CE46-9709-44F95E0D7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6A2242-3934-C14F-ACFE-E0323199BC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EECA90-5BEB-F04B-BCA6-E28CA21D6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17C552-4CCD-A847-B67E-071FA054E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E6C958-193A-A44D-812B-4955FB156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9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3F274-1716-434A-9D7C-A1803E4D6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D17F6D-BFA4-ED41-8B98-1C4243ED1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A7DBFE-B092-814F-B055-59C90A62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B5590E-4F43-8D43-B7A7-F8DB78E69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BA577-185A-E44E-B491-4724494B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8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33F530-C94D-B041-8BFF-0A7C2F06E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DFCA4B-FA5C-9746-B366-7D79CEF10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689467-1098-5E46-B0AE-76CDF1B18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AF6A-B58C-4840-A199-5D176BA6B0D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itre 8">
            <a:extLst>
              <a:ext uri="{FF2B5EF4-FFF2-40B4-BE49-F238E27FC236}">
                <a16:creationId xmlns:a16="http://schemas.microsoft.com/office/drawing/2014/main" id="{05A3F5F9-95B9-0744-9106-2B53A7673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465B571F-BF8C-5941-A0A6-99D93B521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8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6" r:id="rId2"/>
    <p:sldLayoutId id="2147483687" r:id="rId3"/>
    <p:sldLayoutId id="2147483674" r:id="rId4"/>
    <p:sldLayoutId id="2147483675" r:id="rId5"/>
    <p:sldLayoutId id="2147483700" r:id="rId6"/>
    <p:sldLayoutId id="214748370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9DDFE27-E447-7D40-8A1B-E9FF3E4B6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193CF9-7F27-9E48-BC7C-EA2D62A79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477A9D-687E-C845-ADC2-DF700A41A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2C06FA-2318-BC4C-BE65-9BEF661FBE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E9C14F-985E-E446-B17D-931E90D263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20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sda.fr/sentinelle-2024/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nathalie.voge@carsat-ra.fr" TargetMode="External"/><Relationship Id="rId2" Type="http://schemas.openxmlformats.org/officeDocument/2006/relationships/hyperlink" Target="mailto:contact@tasda.fr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patricia.poyet@carsat-ra.f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stephane.deville@sadva.fr" TargetMode="External"/><Relationship Id="rId3" Type="http://schemas.openxmlformats.org/officeDocument/2006/relationships/hyperlink" Target="mailto:cflachet@adpa-nordisere.org" TargetMode="External"/><Relationship Id="rId7" Type="http://schemas.openxmlformats.org/officeDocument/2006/relationships/hyperlink" Target="mailto:bvignon@lentraide.com" TargetMode="External"/><Relationship Id="rId2" Type="http://schemas.openxmlformats.org/officeDocument/2006/relationships/hyperlink" Target="mailto:t.nicolosi@adapa01.co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melanie.daout@smm73.fr" TargetMode="External"/><Relationship Id="rId5" Type="http://schemas.openxmlformats.org/officeDocument/2006/relationships/hyperlink" Target="mailto:albane.ruffier@ville-evian.fr" TargetMode="External"/><Relationship Id="rId4" Type="http://schemas.openxmlformats.org/officeDocument/2006/relationships/hyperlink" Target="mailto:b.collot@avi26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280AC99-A968-6648-AE9D-F02B22FB3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26" y="2584832"/>
            <a:ext cx="941508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Processus « sentinelle » </a:t>
            </a:r>
            <a:br>
              <a:rPr lang="fr-FR" sz="31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2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repérage et prévention des risques de fragilisation d’un bénéficiaire dans le cadre de l’accompagnement du plan d’aide OSCAR ou APA / PCH.</a:t>
            </a:r>
            <a:br>
              <a:rPr lang="fr-FR" sz="32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/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752D93B6-8907-154B-BE9B-EAC84EEBF041}"/>
              </a:ext>
            </a:extLst>
          </p:cNvPr>
          <p:cNvSpPr txBox="1">
            <a:spLocks/>
          </p:cNvSpPr>
          <p:nvPr/>
        </p:nvSpPr>
        <p:spPr>
          <a:xfrm>
            <a:off x="793626" y="3736837"/>
            <a:ext cx="9415086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EDB3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Accompagnement des SAAD pour la mise en place du processus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>
              <a:solidFill>
                <a:srgbClr val="EDB326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EDB32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			</a:t>
            </a:r>
            <a:endParaRPr lang="fr-FR" sz="1600" dirty="0">
              <a:solidFill>
                <a:srgbClr val="EDB326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0B393AA-F1DA-9A4C-937D-1D88534400F9}"/>
              </a:ext>
            </a:extLst>
          </p:cNvPr>
          <p:cNvSpPr txBox="1"/>
          <p:nvPr/>
        </p:nvSpPr>
        <p:spPr>
          <a:xfrm>
            <a:off x="4580862" y="4302264"/>
            <a:ext cx="2572307" cy="369332"/>
          </a:xfrm>
          <a:prstGeom prst="rect">
            <a:avLst/>
          </a:prstGeom>
          <a:solidFill>
            <a:srgbClr val="4372C4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 et 4. Suivi des travaux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14EA843-3FDF-234D-829D-74DA793BA4D6}"/>
              </a:ext>
            </a:extLst>
          </p:cNvPr>
          <p:cNvSpPr txBox="1"/>
          <p:nvPr/>
        </p:nvSpPr>
        <p:spPr>
          <a:xfrm>
            <a:off x="10409128" y="6375748"/>
            <a:ext cx="1966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Jeudi 25 </a:t>
            </a:r>
            <a:r>
              <a:rPr lang="fr-FR" sz="1600" dirty="0" err="1"/>
              <a:t>janv</a:t>
            </a:r>
            <a:r>
              <a:rPr lang="fr-FR" sz="1600" dirty="0"/>
              <a:t> 2024 </a:t>
            </a:r>
          </a:p>
        </p:txBody>
      </p:sp>
    </p:spTree>
    <p:extLst>
      <p:ext uri="{BB962C8B-B14F-4D97-AF65-F5344CB8AC3E}">
        <p14:creationId xmlns:p14="http://schemas.microsoft.com/office/powerpoint/2010/main" val="18068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106" y="400479"/>
            <a:ext cx="8545966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Suggestion composition et animation du groupe de travail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B76296-2081-AB6F-790E-0123685B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10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E33B8FA-CAF8-734E-BF97-2CFFC393E148}"/>
              </a:ext>
            </a:extLst>
          </p:cNvPr>
          <p:cNvSpPr txBox="1"/>
          <p:nvPr/>
        </p:nvSpPr>
        <p:spPr>
          <a:xfrm>
            <a:off x="5206330" y="2298284"/>
            <a:ext cx="64922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Suggestion d’animation : </a:t>
            </a:r>
          </a:p>
          <a:p>
            <a:endParaRPr lang="fr-FR" sz="1600" b="1" dirty="0"/>
          </a:p>
          <a:p>
            <a:pPr lvl="1"/>
            <a:r>
              <a:rPr lang="fr-FR" sz="1600" dirty="0"/>
              <a:t>Séance 1 : Formalisation du cahier des charges des attendus du SI (interfaces souhaitées) , sur la base des travaux du groupe Mode opératoire</a:t>
            </a:r>
          </a:p>
          <a:p>
            <a:pPr lvl="1"/>
            <a:r>
              <a:rPr lang="fr-FR" sz="1600" dirty="0"/>
              <a:t>Séance 2 : Recherche d’information détaillée sur les alternatives possibles de logiciel interne / du marché</a:t>
            </a:r>
          </a:p>
          <a:p>
            <a:pPr lvl="1"/>
            <a:r>
              <a:rPr lang="fr-FR" sz="1600" dirty="0"/>
              <a:t>Échange avec le groupe Mode opératoire sur les faisabilités fonctionnelles</a:t>
            </a:r>
          </a:p>
          <a:p>
            <a:pPr lvl="1"/>
            <a:r>
              <a:rPr lang="fr-FR" sz="1600" dirty="0"/>
              <a:t>Séance 3 et </a:t>
            </a:r>
            <a:r>
              <a:rPr lang="fr-FR" sz="1600" dirty="0" err="1"/>
              <a:t>copil</a:t>
            </a:r>
            <a:r>
              <a:rPr lang="fr-FR" sz="1600" dirty="0"/>
              <a:t> : Validation de la solution logiciel et éventuellement des smartphones</a:t>
            </a:r>
          </a:p>
          <a:p>
            <a:pPr lvl="1"/>
            <a:r>
              <a:rPr lang="fr-FR" sz="1600" dirty="0"/>
              <a:t>Séance 4 : Mise en place du cadre d’achat et d’installation</a:t>
            </a:r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1B70FFA-DC87-E244-A8D7-6BB56F712270}"/>
              </a:ext>
            </a:extLst>
          </p:cNvPr>
          <p:cNvSpPr txBox="1"/>
          <p:nvPr/>
        </p:nvSpPr>
        <p:spPr>
          <a:xfrm>
            <a:off x="625012" y="2415273"/>
            <a:ext cx="4198911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Groupe de travail «  outil SI  »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Responsable de secteur (1 au minimum)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Un chargé des outils SI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16A6CA2-3C70-3D4A-A61D-B739819BB22C}"/>
              </a:ext>
            </a:extLst>
          </p:cNvPr>
          <p:cNvSpPr txBox="1"/>
          <p:nvPr/>
        </p:nvSpPr>
        <p:spPr>
          <a:xfrm>
            <a:off x="625012" y="3983606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Livrables attendus </a:t>
            </a:r>
          </a:p>
        </p:txBody>
      </p:sp>
      <p:pic>
        <p:nvPicPr>
          <p:cNvPr id="10" name="Picture 6" descr="business document business data archive 651199 Vector Art at Vecteezy">
            <a:extLst>
              <a:ext uri="{FF2B5EF4-FFF2-40B4-BE49-F238E27FC236}">
                <a16:creationId xmlns:a16="http://schemas.microsoft.com/office/drawing/2014/main" id="{6BC59CE1-141B-9843-AE14-CE990FF6D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512" y="4011175"/>
            <a:ext cx="683525" cy="68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rme libre 10">
            <a:extLst>
              <a:ext uri="{FF2B5EF4-FFF2-40B4-BE49-F238E27FC236}">
                <a16:creationId xmlns:a16="http://schemas.microsoft.com/office/drawing/2014/main" id="{4FC1AB37-4360-F240-9169-055C122719AE}"/>
              </a:ext>
            </a:extLst>
          </p:cNvPr>
          <p:cNvSpPr/>
          <p:nvPr/>
        </p:nvSpPr>
        <p:spPr>
          <a:xfrm rot="10800000" flipH="1">
            <a:off x="625959" y="4694700"/>
            <a:ext cx="997303" cy="705497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1D464D0-7574-6C47-B6E7-C71C23B5D1D2}"/>
              </a:ext>
            </a:extLst>
          </p:cNvPr>
          <p:cNvSpPr txBox="1"/>
          <p:nvPr/>
        </p:nvSpPr>
        <p:spPr>
          <a:xfrm>
            <a:off x="712314" y="4398560"/>
            <a:ext cx="2584818" cy="5555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CDC outil SI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Doc RGPD </a:t>
            </a:r>
          </a:p>
        </p:txBody>
      </p:sp>
    </p:spTree>
    <p:extLst>
      <p:ext uri="{BB962C8B-B14F-4D97-AF65-F5344CB8AC3E}">
        <p14:creationId xmlns:p14="http://schemas.microsoft.com/office/powerpoint/2010/main" val="1156407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2CAEE-5070-C646-9580-2ED0023E7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205" y="3122176"/>
            <a:ext cx="6608618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3. Échange suite au précédent webinaire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0C917CD-51AF-A684-311D-6D2A3501C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8368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908" y="303288"/>
            <a:ext cx="8545966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Échange suite au précédent webinaire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B76296-2081-AB6F-790E-0123685B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12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E33B8FA-CAF8-734E-BF97-2CFFC393E148}"/>
              </a:ext>
            </a:extLst>
          </p:cNvPr>
          <p:cNvSpPr txBox="1"/>
          <p:nvPr/>
        </p:nvSpPr>
        <p:spPr>
          <a:xfrm>
            <a:off x="2004432" y="1853306"/>
            <a:ext cx="3649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Réalisation des actions ?</a:t>
            </a:r>
            <a:endParaRPr lang="fr-FR" b="1" dirty="0"/>
          </a:p>
          <a:p>
            <a:endParaRPr lang="fr-FR" dirty="0"/>
          </a:p>
        </p:txBody>
      </p:sp>
      <p:sp>
        <p:nvSpPr>
          <p:cNvPr id="11" name="Forme libre 10">
            <a:extLst>
              <a:ext uri="{FF2B5EF4-FFF2-40B4-BE49-F238E27FC236}">
                <a16:creationId xmlns:a16="http://schemas.microsoft.com/office/drawing/2014/main" id="{4FC1AB37-4360-F240-9169-055C122719AE}"/>
              </a:ext>
            </a:extLst>
          </p:cNvPr>
          <p:cNvSpPr/>
          <p:nvPr/>
        </p:nvSpPr>
        <p:spPr>
          <a:xfrm rot="10800000" flipH="1">
            <a:off x="2004432" y="5471031"/>
            <a:ext cx="997303" cy="705497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1D464D0-7574-6C47-B6E7-C71C23B5D1D2}"/>
              </a:ext>
            </a:extLst>
          </p:cNvPr>
          <p:cNvSpPr txBox="1"/>
          <p:nvPr/>
        </p:nvSpPr>
        <p:spPr>
          <a:xfrm>
            <a:off x="2246255" y="3026787"/>
            <a:ext cx="5536305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endParaRPr lang="fr-FR" dirty="0">
              <a:solidFill>
                <a:schemeClr val="accent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Ce qui a été mis en place, avec qui, quel avancement ? Ce qui marche bien, grâce à quoi ?</a:t>
            </a:r>
          </a:p>
          <a:p>
            <a:pPr lvl="1"/>
            <a:endParaRPr lang="fr-FR" dirty="0">
              <a:solidFill>
                <a:schemeClr val="accent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 Ce qui n’a pas été mis en place – Choix ? Retard ? Difficulté ? Ce qui est difficile, pourquoi ?</a:t>
            </a:r>
          </a:p>
          <a:p>
            <a:pPr marL="535680" lvl="1" indent="0">
              <a:buNone/>
            </a:pPr>
            <a:endParaRPr lang="fr-FR" dirty="0">
              <a:solidFill>
                <a:schemeClr val="accent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 Echange sur les leviers et les recommandations</a:t>
            </a:r>
          </a:p>
          <a:p>
            <a:pPr lvl="0">
              <a:buFont typeface="Arial" panose="020B0604020202020204" pitchFamily="34" charset="0"/>
              <a:buChar char="•"/>
            </a:pPr>
            <a:endParaRPr lang="fr-FR" dirty="0">
              <a:solidFill>
                <a:schemeClr val="accent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 Les prochaines étapes dans le (s) GT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F622C72-7A75-0E41-B7F2-2F3F675481EF}"/>
              </a:ext>
            </a:extLst>
          </p:cNvPr>
          <p:cNvSpPr txBox="1"/>
          <p:nvPr/>
        </p:nvSpPr>
        <p:spPr>
          <a:xfrm>
            <a:off x="4774468" y="1734422"/>
            <a:ext cx="4501612" cy="120032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1"/>
                </a:solidFill>
              </a:rPr>
              <a:t>Mise en place des GT 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1"/>
                </a:solidFill>
              </a:rPr>
              <a:t>Quels sont les objectifs du GT ? pour répondre à quel objectif général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1"/>
                </a:solidFill>
              </a:rPr>
              <a:t>Leviers facilitants, difficultés ?</a:t>
            </a:r>
          </a:p>
        </p:txBody>
      </p:sp>
      <p:pic>
        <p:nvPicPr>
          <p:cNvPr id="9" name="Picture 2" descr="Commentaires – Pratiques SocialesPratiques Sociales">
            <a:extLst>
              <a:ext uri="{FF2B5EF4-FFF2-40B4-BE49-F238E27FC236}">
                <a16:creationId xmlns:a16="http://schemas.microsoft.com/office/drawing/2014/main" id="{9C5955FD-5B56-4744-8C41-4ED34C1D8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576" y="3603109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504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447" y="185326"/>
            <a:ext cx="8431666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Outils à disposition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1F5860-D0CE-4F4E-9838-EBA2E44FA3A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9010" y="821935"/>
            <a:ext cx="1078330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b="1" dirty="0"/>
              <a:t>Page web réservée aux SAAD accompagnés en 2024: </a:t>
            </a:r>
            <a:r>
              <a:rPr lang="fr-FR" sz="2000" dirty="0">
                <a:hlinkClick r:id="rId2"/>
              </a:rPr>
              <a:t>https://www.tasda.fr/sentinelle-2024/</a:t>
            </a:r>
            <a:r>
              <a:rPr lang="fr-FR" sz="2000" dirty="0"/>
              <a:t> </a:t>
            </a:r>
            <a:endParaRPr lang="fr-FR" sz="2000" b="1" dirty="0"/>
          </a:p>
          <a:p>
            <a:pPr marL="0" indent="0">
              <a:buNone/>
            </a:pPr>
            <a:r>
              <a:rPr lang="fr-FR" sz="2000" b="1" dirty="0"/>
              <a:t>Des Outils mis à disposition en « </a:t>
            </a:r>
            <a:r>
              <a:rPr lang="fr-FR" sz="2000" dirty="0">
                <a:solidFill>
                  <a:srgbClr val="F16A58"/>
                </a:solidFill>
              </a:rPr>
              <a:t>téléchargement </a:t>
            </a:r>
            <a:r>
              <a:rPr lang="fr-FR" sz="2000" b="1" dirty="0">
                <a:solidFill>
                  <a:srgbClr val="F16A58"/>
                </a:solidFill>
              </a:rPr>
              <a:t>ici » </a:t>
            </a:r>
            <a:r>
              <a:rPr lang="fr-FR" sz="1600" b="1" dirty="0"/>
              <a:t>-  </a:t>
            </a:r>
            <a:r>
              <a:rPr lang="fr-FR" sz="1600" dirty="0"/>
              <a:t>(page web): </a:t>
            </a:r>
            <a:r>
              <a:rPr lang="fr-FR" sz="1600" dirty="0">
                <a:hlinkClick r:id="rId2"/>
              </a:rPr>
              <a:t>https://www.tasda.fr/sentinelle-2024/</a:t>
            </a:r>
            <a:r>
              <a:rPr lang="fr-FR" sz="1600" dirty="0"/>
              <a:t> </a:t>
            </a:r>
          </a:p>
          <a:p>
            <a:pPr marL="0" indent="0">
              <a:buNone/>
            </a:pPr>
            <a:r>
              <a:rPr lang="fr-FR" sz="1800" dirty="0"/>
              <a:t>Liste des documents  « Cadre et outils nécessaires à l’essaimage du Processus « sentinelle » de repérage et de prévention des risques de fragilisation d’un bénéficiaire dans le cadre de l’accompagnement du plan d’aide d’un bénéficiaire d’OSCAR ou de l’APA / PCH » disponibles en téléchargement : </a:t>
            </a:r>
            <a:r>
              <a:rPr lang="fr-FR" sz="1800" u="sng" dirty="0"/>
              <a:t>https://</a:t>
            </a:r>
            <a:r>
              <a:rPr lang="fr-FR" sz="1800" u="sng" dirty="0" err="1"/>
              <a:t>www.tasda.fr</a:t>
            </a:r>
            <a:r>
              <a:rPr lang="fr-FR" sz="1800" u="sng" dirty="0"/>
              <a:t>/le-</a:t>
            </a:r>
            <a:r>
              <a:rPr lang="fr-FR" sz="1800" u="sng" dirty="0" err="1"/>
              <a:t>reperage</a:t>
            </a:r>
            <a:r>
              <a:rPr lang="fr-FR" sz="1800" u="sng" dirty="0"/>
              <a:t>-des-risques-de-fragilisation/</a:t>
            </a:r>
          </a:p>
          <a:p>
            <a:pPr marL="0" indent="0">
              <a:buNone/>
            </a:pPr>
            <a:endParaRPr lang="fr-FR" sz="1800" u="sng" dirty="0"/>
          </a:p>
          <a:p>
            <a:r>
              <a:rPr lang="fr-FR" sz="1800" dirty="0"/>
              <a:t>Cadre commun </a:t>
            </a:r>
            <a:r>
              <a:rPr lang="fr-FR" sz="1800" i="1" dirty="0"/>
              <a:t>(dernière mise à jour nov.2023) </a:t>
            </a:r>
          </a:p>
          <a:p>
            <a:r>
              <a:rPr lang="fr-FR" sz="1800" dirty="0"/>
              <a:t>Aide à la décision : traitement d’une remontée d’information suite au repérage d’un signe de fragilisation (dernière mise à jour sept.2022) Évaluation des pilotes (dernière mise à jour juillet 2023) </a:t>
            </a:r>
          </a:p>
          <a:p>
            <a:r>
              <a:rPr lang="fr-FR" sz="1800" dirty="0"/>
              <a:t>Évaluation des pilotes </a:t>
            </a:r>
            <a:r>
              <a:rPr lang="fr-FR" sz="1800" i="1" dirty="0"/>
              <a:t>(dernière mise à jour juillet.2023) </a:t>
            </a:r>
          </a:p>
          <a:p>
            <a:r>
              <a:rPr lang="fr-FR" sz="1800" dirty="0"/>
              <a:t>Présentation PowerPoint (PPT) du cadre pour un essaimage du processus (dernière mise à jour nov.2023) </a:t>
            </a:r>
          </a:p>
          <a:p>
            <a:r>
              <a:rPr lang="fr-FR" sz="1800" dirty="0"/>
              <a:t>Retour sur l’accompagnement des SAAD pour la mise en place du processus- session 2023 (réunion du 16/11/2023</a:t>
            </a:r>
          </a:p>
          <a:p>
            <a:r>
              <a:rPr lang="fr-FR" sz="1800" dirty="0"/>
              <a:t>Choix de l’outil SI </a:t>
            </a:r>
            <a:r>
              <a:rPr lang="fr-FR" sz="1800" i="1" dirty="0"/>
              <a:t>(dernière mise à jour nov.2023) </a:t>
            </a:r>
          </a:p>
          <a:p>
            <a:r>
              <a:rPr lang="fr-FR" sz="1800" dirty="0"/>
              <a:t>Formation (continue) des professionnels </a:t>
            </a:r>
            <a:r>
              <a:rPr lang="fr-FR" sz="1800" i="1" dirty="0"/>
              <a:t>(dernière mise à jour nov.2023)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22EFA74-26D7-091A-8A5F-935E9B1FF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587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2CAEE-5070-C646-9580-2ED0023E7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913" y="3360170"/>
            <a:ext cx="8452001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4. Plan d’actions et prochain webinaire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B9D000B-4118-1374-32F1-A930D3C9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2127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9921" y="448373"/>
            <a:ext cx="6608618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 Plan d’actions et prochain webinaire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E5FFF6D-C43E-3D43-A9A3-633F28572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785587"/>
              </p:ext>
            </p:extLst>
          </p:nvPr>
        </p:nvGraphicFramePr>
        <p:xfrm>
          <a:off x="713251" y="2022255"/>
          <a:ext cx="10061416" cy="170409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76467">
                  <a:extLst>
                    <a:ext uri="{9D8B030D-6E8A-4147-A177-3AD203B41FA5}">
                      <a16:colId xmlns:a16="http://schemas.microsoft.com/office/drawing/2014/main" val="2105968206"/>
                    </a:ext>
                  </a:extLst>
                </a:gridCol>
                <a:gridCol w="1924139">
                  <a:extLst>
                    <a:ext uri="{9D8B030D-6E8A-4147-A177-3AD203B41FA5}">
                      <a16:colId xmlns:a16="http://schemas.microsoft.com/office/drawing/2014/main" val="3053011579"/>
                    </a:ext>
                  </a:extLst>
                </a:gridCol>
                <a:gridCol w="2660810">
                  <a:extLst>
                    <a:ext uri="{9D8B030D-6E8A-4147-A177-3AD203B41FA5}">
                      <a16:colId xmlns:a16="http://schemas.microsoft.com/office/drawing/2014/main" val="1885365274"/>
                    </a:ext>
                  </a:extLst>
                </a:gridCol>
              </a:tblGrid>
              <a:tr h="484897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Actions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Acteur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Échéance / date 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374855"/>
                  </a:ext>
                </a:extLst>
              </a:tr>
              <a:tr h="484897">
                <a:tc>
                  <a:txBody>
                    <a:bodyPr/>
                    <a:lstStyle/>
                    <a:p>
                      <a:pPr marL="342900" lvl="0" indent="-342900" algn="just">
                        <a:buFont typeface="Symbol" pitchFamily="2" charset="2"/>
                        <a:buChar char="-"/>
                      </a:pPr>
                      <a:r>
                        <a:rPr lang="fr-FR" sz="2000" dirty="0">
                          <a:effectLst/>
                          <a:latin typeface="+mn-lt"/>
                        </a:rPr>
                        <a:t> poursuivre les GT (finaliser le </a:t>
                      </a:r>
                      <a:r>
                        <a:rPr lang="fr-FR" sz="2000" dirty="0" err="1">
                          <a:effectLst/>
                          <a:latin typeface="+mn-lt"/>
                        </a:rPr>
                        <a:t>process</a:t>
                      </a:r>
                      <a:r>
                        <a:rPr lang="fr-FR" sz="2000" dirty="0">
                          <a:effectLst/>
                          <a:latin typeface="+mn-lt"/>
                        </a:rPr>
                        <a:t>, choix des outils …)</a:t>
                      </a:r>
                      <a:endParaRPr lang="fr-FR" sz="20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Chaque SAAD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+mn-lt"/>
                        </a:rPr>
                        <a:t>D’ici le 30 mai 2024</a:t>
                      </a:r>
                      <a:endParaRPr lang="fr-FR" sz="20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277279"/>
                  </a:ext>
                </a:extLst>
              </a:tr>
              <a:tr h="484897">
                <a:tc>
                  <a:txBody>
                    <a:bodyPr/>
                    <a:lstStyle/>
                    <a:p>
                      <a:pPr marL="342900" lvl="0" indent="-342900" algn="just">
                        <a:buFont typeface="Symbol" pitchFamily="2" charset="2"/>
                        <a:buChar char="-"/>
                      </a:pPr>
                      <a:r>
                        <a:rPr lang="fr-FR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Faire le CR du webinaire et le déposer avec la présentation sur la page web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TASDA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Avant le 20 avril 2024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07850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0F94A997-8592-5C44-A88E-71678C5BB946}"/>
              </a:ext>
            </a:extLst>
          </p:cNvPr>
          <p:cNvSpPr txBox="1"/>
          <p:nvPr/>
        </p:nvSpPr>
        <p:spPr>
          <a:xfrm>
            <a:off x="713250" y="4714319"/>
            <a:ext cx="10147789" cy="120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/>
              <a:t>Prochain WEBINAIRE  </a:t>
            </a:r>
            <a:r>
              <a:rPr lang="fr-FR" sz="2400" dirty="0"/>
              <a:t>: jeudi 30 mai 2024 et jeudi 27 juin 2024 de 10h30 à 12h </a:t>
            </a:r>
            <a:r>
              <a:rPr lang="fr-FR" sz="2400" b="1" dirty="0"/>
              <a:t>Objet</a:t>
            </a:r>
            <a:r>
              <a:rPr lang="fr-FR" sz="2400" dirty="0"/>
              <a:t> : Suivi des travaux : mai </a:t>
            </a:r>
          </a:p>
          <a:p>
            <a:r>
              <a:rPr lang="fr-FR" sz="2400" dirty="0"/>
              <a:t>	 Fin des travaux : juin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86CC7F6-0E9D-631E-EB7C-6F48207FE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4781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AA1E4E-E809-7748-819E-FF3CC7AF9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29" y="3521729"/>
            <a:ext cx="11067393" cy="82480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nous contacter: </a:t>
            </a:r>
            <a:r>
              <a:rPr lang="fr-FR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contact@tasda.fr</a:t>
            </a:r>
            <a:r>
              <a:rPr lang="fr-FR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fr-FR" sz="32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dirty="0">
                <a:solidFill>
                  <a:schemeClr val="tx1"/>
                </a:solidFill>
              </a:rPr>
              <a:t>Personnes référentes (</a:t>
            </a:r>
            <a:r>
              <a:rPr lang="fr-FR" sz="2400" dirty="0" err="1">
                <a:solidFill>
                  <a:schemeClr val="tx1"/>
                </a:solidFill>
              </a:rPr>
              <a:t>Carsat</a:t>
            </a:r>
            <a:r>
              <a:rPr lang="fr-FR" sz="2400" dirty="0">
                <a:solidFill>
                  <a:schemeClr val="tx1"/>
                </a:solidFill>
              </a:rPr>
              <a:t>) : </a:t>
            </a:r>
            <a:br>
              <a:rPr lang="fr-FR" sz="2400" dirty="0">
                <a:solidFill>
                  <a:schemeClr val="tx1"/>
                </a:solidFill>
              </a:rPr>
            </a:br>
            <a:r>
              <a:rPr lang="fr-FR" sz="2400" dirty="0">
                <a:solidFill>
                  <a:schemeClr val="tx1"/>
                </a:solidFill>
              </a:rPr>
              <a:t>Nathalie VOGE : </a:t>
            </a:r>
            <a:r>
              <a:rPr lang="fr-FR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nathalie.voge@carsat-ra.fr </a:t>
            </a:r>
            <a:r>
              <a:rPr lang="fr-FR" sz="2400" dirty="0">
                <a:solidFill>
                  <a:schemeClr val="tx1"/>
                </a:solidFill>
              </a:rPr>
              <a:t>et Patricia POYET: </a:t>
            </a:r>
            <a:r>
              <a:rPr lang="fr-FR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patricia.poyet@carsat-ra.fr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555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Ordre du jour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1F5860-D0CE-4F4E-9838-EBA2E44FA3A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88304" y="1777393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sz="3200" dirty="0"/>
              <a:t>Tour de table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dirty="0"/>
              <a:t>Rappel : Formalisation du processus métier et choix de l’outil SI  : mise en place des GT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dirty="0"/>
              <a:t>Échange suite au précédent webinaire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dirty="0"/>
              <a:t>Plan d’actions  et prochain webinaire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0B541AD-D1F2-9662-F2F0-D6362AE3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828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2CAEE-5070-C646-9580-2ED0023E7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205" y="3122176"/>
            <a:ext cx="6608618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1. Tour de table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7B021EC-DFE3-DB2B-BBD4-451F1AC3E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059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3779C-6B15-7949-8F34-196C4EE78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Tour de table 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255A7EB-A1D1-2B4D-B183-DC000B6DF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681260"/>
              </p:ext>
            </p:extLst>
          </p:nvPr>
        </p:nvGraphicFramePr>
        <p:xfrm>
          <a:off x="287055" y="1537439"/>
          <a:ext cx="10998895" cy="4070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3501">
                  <a:extLst>
                    <a:ext uri="{9D8B030D-6E8A-4147-A177-3AD203B41FA5}">
                      <a16:colId xmlns:a16="http://schemas.microsoft.com/office/drawing/2014/main" val="897606737"/>
                    </a:ext>
                  </a:extLst>
                </a:gridCol>
                <a:gridCol w="1666594">
                  <a:extLst>
                    <a:ext uri="{9D8B030D-6E8A-4147-A177-3AD203B41FA5}">
                      <a16:colId xmlns:a16="http://schemas.microsoft.com/office/drawing/2014/main" val="3333782611"/>
                    </a:ext>
                  </a:extLst>
                </a:gridCol>
                <a:gridCol w="2544891">
                  <a:extLst>
                    <a:ext uri="{9D8B030D-6E8A-4147-A177-3AD203B41FA5}">
                      <a16:colId xmlns:a16="http://schemas.microsoft.com/office/drawing/2014/main" val="3533508458"/>
                    </a:ext>
                  </a:extLst>
                </a:gridCol>
                <a:gridCol w="2411439">
                  <a:extLst>
                    <a:ext uri="{9D8B030D-6E8A-4147-A177-3AD203B41FA5}">
                      <a16:colId xmlns:a16="http://schemas.microsoft.com/office/drawing/2014/main" val="713535471"/>
                    </a:ext>
                  </a:extLst>
                </a:gridCol>
                <a:gridCol w="2262470">
                  <a:extLst>
                    <a:ext uri="{9D8B030D-6E8A-4147-A177-3AD203B41FA5}">
                      <a16:colId xmlns:a16="http://schemas.microsoft.com/office/drawing/2014/main" val="2587268744"/>
                    </a:ext>
                  </a:extLst>
                </a:gridCol>
              </a:tblGrid>
              <a:tr h="88422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Nom de la structure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rgbClr val="43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Département d'intervention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rgbClr val="43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Nom  et prénom du Directeur de l'agence ou structure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rgbClr val="43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Courriel du directeur de l'agence ou structure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rgbClr val="43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chef de projet  déploiement du processus (nom et fonction)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rgbClr val="43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800599"/>
                  </a:ext>
                </a:extLst>
              </a:tr>
              <a:tr h="45511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</a:rPr>
                        <a:t>ADAPA</a:t>
                      </a:r>
                      <a:endParaRPr lang="fr-FR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01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NICOLOSI Thierry</a:t>
                      </a:r>
                      <a:endParaRPr lang="fr-FR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 dirty="0">
                          <a:effectLst/>
                          <a:hlinkClick r:id="rId2"/>
                        </a:rPr>
                        <a:t>t.nicolosi@adapa01.com</a:t>
                      </a:r>
                      <a:endParaRPr lang="fr-FR" sz="1400" b="0" i="0" u="sng" strike="noStrike" dirty="0">
                        <a:solidFill>
                          <a:srgbClr val="0563C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Emilie MONNET, responsable pôle métier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46190"/>
                  </a:ext>
                </a:extLst>
              </a:tr>
              <a:tr h="45511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</a:rPr>
                        <a:t>ADPA NORD-ISERE</a:t>
                      </a:r>
                      <a:endParaRPr lang="fr-FR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38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FLACHET CHRISTINE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 dirty="0">
                          <a:effectLst/>
                          <a:hlinkClick r:id="rId3"/>
                        </a:rPr>
                        <a:t>cflachet@adpa-nordisere.org</a:t>
                      </a:r>
                      <a:endParaRPr lang="fr-FR" sz="1400" b="0" i="0" u="sng" strike="noStrike" dirty="0">
                        <a:solidFill>
                          <a:srgbClr val="0563C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MAUD CAVAILLON</a:t>
                      </a:r>
                      <a:endParaRPr lang="fr-FR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021596"/>
                  </a:ext>
                </a:extLst>
              </a:tr>
              <a:tr h="45511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Association AVI</a:t>
                      </a:r>
                      <a:endParaRPr lang="fr-FR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26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err="1">
                          <a:effectLst/>
                        </a:rPr>
                        <a:t>Collot</a:t>
                      </a:r>
                      <a:r>
                        <a:rPr lang="fr-FR" sz="1400" u="none" strike="noStrike" dirty="0">
                          <a:effectLst/>
                        </a:rPr>
                        <a:t> Benjamin</a:t>
                      </a:r>
                      <a:endParaRPr lang="fr-FR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>
                          <a:effectLst/>
                          <a:hlinkClick r:id="rId4"/>
                        </a:rPr>
                        <a:t>b.collot@avi26.org</a:t>
                      </a:r>
                      <a:endParaRPr lang="fr-FR" sz="1400" b="0" i="0" u="sng" strike="noStrike">
                        <a:solidFill>
                          <a:srgbClr val="0563C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Karine Da Silva adjointe à la direction/Coordinatrice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986820"/>
                  </a:ext>
                </a:extLst>
              </a:tr>
              <a:tr h="45511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CCAS EVIAN </a:t>
                      </a:r>
                      <a:endParaRPr lang="fr-FR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74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Albane RUFFIER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>
                          <a:effectLst/>
                          <a:hlinkClick r:id="rId5"/>
                        </a:rPr>
                        <a:t>albane.ruffier@ville-evian.fr</a:t>
                      </a:r>
                      <a:endParaRPr lang="fr-FR" sz="1400" b="0" i="0" u="sng" strike="noStrike">
                        <a:solidFill>
                          <a:srgbClr val="0563C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Roxane Paul-</a:t>
                      </a:r>
                      <a:r>
                        <a:rPr lang="fr-FR" sz="1400" u="none" strike="noStrike" dirty="0" err="1">
                          <a:effectLst/>
                        </a:rPr>
                        <a:t>Wiencek</a:t>
                      </a:r>
                      <a:endParaRPr lang="fr-FR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831658"/>
                  </a:ext>
                </a:extLst>
              </a:tr>
              <a:tr h="45511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CCAS Saint-Michel de Maurienne</a:t>
                      </a:r>
                      <a:endParaRPr lang="fr-FR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73</a:t>
                      </a:r>
                      <a:endParaRPr lang="fr-FR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Denis Pauline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>
                          <a:effectLst/>
                          <a:hlinkClick r:id="rId6"/>
                        </a:rPr>
                        <a:t>melanie.daout@smm73.fr</a:t>
                      </a:r>
                      <a:endParaRPr lang="fr-FR" sz="1400" b="0" i="0" u="sng" strike="noStrike">
                        <a:solidFill>
                          <a:srgbClr val="0563C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err="1">
                          <a:effectLst/>
                        </a:rPr>
                        <a:t>Daout</a:t>
                      </a:r>
                      <a:r>
                        <a:rPr lang="fr-FR" sz="1400" u="none" strike="noStrike" dirty="0">
                          <a:effectLst/>
                        </a:rPr>
                        <a:t> Mélanie Coordinatrice</a:t>
                      </a:r>
                      <a:endParaRPr lang="fr-FR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643606"/>
                  </a:ext>
                </a:extLst>
              </a:tr>
              <a:tr h="45511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L'Entraide</a:t>
                      </a:r>
                      <a:endParaRPr lang="fr-FR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69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Vignon Béatrice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>
                          <a:effectLst/>
                          <a:hlinkClick r:id="rId7"/>
                        </a:rPr>
                        <a:t>bvignon@lentraide.com</a:t>
                      </a:r>
                      <a:endParaRPr lang="fr-FR" sz="1400" b="0" i="0" u="sng" strike="noStrike">
                        <a:solidFill>
                          <a:srgbClr val="0563C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BEROUD Emilie IDEC</a:t>
                      </a:r>
                      <a:endParaRPr lang="fr-FR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492449"/>
                  </a:ext>
                </a:extLst>
              </a:tr>
              <a:tr h="45511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</a:rPr>
                        <a:t>SADVA</a:t>
                      </a:r>
                      <a:endParaRPr lang="fr-FR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74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DEVILLE-CAVELLIN Stéphane</a:t>
                      </a:r>
                      <a:endParaRPr lang="fr-FR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sng" strike="noStrike">
                          <a:effectLst/>
                          <a:hlinkClick r:id="rId8"/>
                        </a:rPr>
                        <a:t>stephane.deville@sadva.fr</a:t>
                      </a:r>
                      <a:endParaRPr lang="fr-FR" sz="1400" b="0" i="0" u="sng" strike="noStrike">
                        <a:solidFill>
                          <a:srgbClr val="0563C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Géraldine MORIN</a:t>
                      </a:r>
                      <a:endParaRPr lang="fr-FR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912" marR="8912" marT="891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822148"/>
                  </a:ext>
                </a:extLst>
              </a:tr>
            </a:tbl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46B310F-1E32-B2CC-8D53-2AAEE297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882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2CAEE-5070-C646-9580-2ED0023E7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205" y="3122176"/>
            <a:ext cx="6608618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2. Rappel : Formalisation du processus: mise en place des groupes de travail 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0DB2F9E-D73C-0739-64AE-8347BC6B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855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E393545F-E0E3-4F41-80A6-31E561A7B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446" y="473425"/>
            <a:ext cx="8320694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 Formalisation du processus métier et choix outil SI  : mise en place des GT 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FABCC9-6B78-50EB-A511-F46A4285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6</a:t>
            </a:fld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6C71DB7-FDB2-E143-8204-383240D09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845" y="1203853"/>
            <a:ext cx="9093896" cy="1506989"/>
          </a:xfrm>
          <a:prstGeom prst="rect">
            <a:avLst/>
          </a:prstGeom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00C74F38-D979-9849-8B28-1DBFFDFD54D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2593916"/>
          <a:ext cx="11922369" cy="3510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52486">
                  <a:extLst>
                    <a:ext uri="{9D8B030D-6E8A-4147-A177-3AD203B41FA5}">
                      <a16:colId xmlns:a16="http://schemas.microsoft.com/office/drawing/2014/main" val="2068296350"/>
                    </a:ext>
                  </a:extLst>
                </a:gridCol>
                <a:gridCol w="1114593">
                  <a:extLst>
                    <a:ext uri="{9D8B030D-6E8A-4147-A177-3AD203B41FA5}">
                      <a16:colId xmlns:a16="http://schemas.microsoft.com/office/drawing/2014/main" val="3761131236"/>
                    </a:ext>
                  </a:extLst>
                </a:gridCol>
                <a:gridCol w="4890950">
                  <a:extLst>
                    <a:ext uri="{9D8B030D-6E8A-4147-A177-3AD203B41FA5}">
                      <a16:colId xmlns:a16="http://schemas.microsoft.com/office/drawing/2014/main" val="701772040"/>
                    </a:ext>
                  </a:extLst>
                </a:gridCol>
                <a:gridCol w="971812">
                  <a:extLst>
                    <a:ext uri="{9D8B030D-6E8A-4147-A177-3AD203B41FA5}">
                      <a16:colId xmlns:a16="http://schemas.microsoft.com/office/drawing/2014/main" val="1016454832"/>
                    </a:ext>
                  </a:extLst>
                </a:gridCol>
                <a:gridCol w="990677">
                  <a:extLst>
                    <a:ext uri="{9D8B030D-6E8A-4147-A177-3AD203B41FA5}">
                      <a16:colId xmlns:a16="http://schemas.microsoft.com/office/drawing/2014/main" val="2333152304"/>
                    </a:ext>
                  </a:extLst>
                </a:gridCol>
                <a:gridCol w="1284310">
                  <a:extLst>
                    <a:ext uri="{9D8B030D-6E8A-4147-A177-3AD203B41FA5}">
                      <a16:colId xmlns:a16="http://schemas.microsoft.com/office/drawing/2014/main" val="1142512806"/>
                    </a:ext>
                  </a:extLst>
                </a:gridCol>
                <a:gridCol w="1117541">
                  <a:extLst>
                    <a:ext uri="{9D8B030D-6E8A-4147-A177-3AD203B41FA5}">
                      <a16:colId xmlns:a16="http://schemas.microsoft.com/office/drawing/2014/main" val="1788274308"/>
                    </a:ext>
                  </a:extLst>
                </a:gridCol>
              </a:tblGrid>
              <a:tr h="185224">
                <a:tc rowSpan="6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  <a:p>
                      <a:pPr algn="ctr"/>
                      <a:r>
                        <a:rPr lang="fr-FR" sz="1600" dirty="0"/>
                        <a:t>Phase 2: </a:t>
                      </a:r>
                    </a:p>
                    <a:p>
                      <a:pPr algn="ctr"/>
                      <a:r>
                        <a:rPr lang="fr-FR" sz="1600" dirty="0"/>
                        <a:t>Formalisation du processus métier  </a:t>
                      </a:r>
                    </a:p>
                    <a:p>
                      <a:pPr algn="ctr"/>
                      <a:r>
                        <a:rPr lang="fr-FR" sz="1600" dirty="0"/>
                        <a:t>Et phase 3: Spécification de l’outil SI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ÉTAPES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ACTEURS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8216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</a:rPr>
                        <a:t>COPIL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</a:rPr>
                        <a:t>GT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</a:rPr>
                        <a:t>Autres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3311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Étape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Formaliser la grille de repérage </a:t>
                      </a:r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Élaboration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8581425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Étape 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2.1 Formaliser le processus de repérage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2.2 Formaliser le processus de traitement des remontées d’information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Élaboration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80612884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Étape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 3.1 Formaliser l’information pour les bénéficiaires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3.2 formaliser l’information aux autres utilisateurs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Élaboration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0942016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Étape 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Élaborer le cahier des charges de l’outil SI et assurer les développements techniques </a:t>
                      </a:r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Validation 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Achat outil 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Élaboration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90013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567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E393545F-E0E3-4F41-80A6-31E561A7B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735" y="482809"/>
            <a:ext cx="7912624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Formalisation du processus métier et choix outil SI  : mise en place des GT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4C0EBF9-AFC9-CB37-A36E-D844C8DFE7FF}"/>
              </a:ext>
            </a:extLst>
          </p:cNvPr>
          <p:cNvSpPr txBox="1"/>
          <p:nvPr/>
        </p:nvSpPr>
        <p:spPr>
          <a:xfrm>
            <a:off x="236167" y="3256453"/>
            <a:ext cx="4198911" cy="30469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Quel est le contenu de la grille ? </a:t>
            </a:r>
          </a:p>
          <a:p>
            <a:pPr marL="342900" indent="-342900"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À quel moment la grille est utilisée ? Et par qui ? (acteur principal) </a:t>
            </a:r>
          </a:p>
          <a:p>
            <a:pPr marL="342900" lvl="0" indent="-342900">
              <a:spcAft>
                <a:spcPts val="0"/>
              </a:spcAft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Qui traite les remontées d’informations ? Quelles sont les étapes ? comment est- il  « soutenu » ? </a:t>
            </a:r>
          </a:p>
          <a:p>
            <a:pPr marL="342900" lvl="0" indent="-342900">
              <a:spcAft>
                <a:spcPts val="0"/>
              </a:spcAft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Quels sont les outils à mettre à disposition ? (Guide , annuaire )</a:t>
            </a:r>
          </a:p>
          <a:p>
            <a:pPr marL="342900" lvl="0" indent="-342900">
              <a:spcAft>
                <a:spcPts val="0"/>
              </a:spcAft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Quand ? Et comment ? est informé le </a:t>
            </a:r>
            <a:r>
              <a:rPr lang="fr-FR" sz="1600" dirty="0" err="1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bénéf</a:t>
            </a: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</a:t>
            </a:r>
          </a:p>
          <a:p>
            <a:pPr marL="342900" lvl="0" indent="-342900">
              <a:spcAft>
                <a:spcPts val="0"/>
              </a:spcAft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Comment est recueilli et suivi le consentement du </a:t>
            </a:r>
            <a:r>
              <a:rPr lang="fr-FR" sz="1600" dirty="0" err="1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bénéf</a:t>
            </a: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?  Documents à mettre à jour ?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67D1A37-7BF5-FAF2-BF97-2B1CA95F2D4A}"/>
              </a:ext>
            </a:extLst>
          </p:cNvPr>
          <p:cNvSpPr txBox="1"/>
          <p:nvPr/>
        </p:nvSpPr>
        <p:spPr>
          <a:xfrm>
            <a:off x="4639032" y="3241740"/>
            <a:ext cx="4607465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Construire ces étapes avec les professionnels concernés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Veiller à la construction et à la validation de la grille de repérage par « une expertise » 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Grille de repérage : limité le nombre de critères, vocabulaire simple et explicite 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Veiller que l’utilisation de la grille s’intègre dans les processus métiers et outils SI existants 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Veiller à préciser le cadre de mobilisation du bénéficiaire / ses aidants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Processus : veiller à des temps d’échanges et de retour  entre RS et AVS e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Capitaliser les outils existants (arbre de décision, annuaire …)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0F0ECE9-011C-EF54-FBE2-5624F0B1EBAC}"/>
              </a:ext>
            </a:extLst>
          </p:cNvPr>
          <p:cNvSpPr txBox="1"/>
          <p:nvPr/>
        </p:nvSpPr>
        <p:spPr>
          <a:xfrm>
            <a:off x="9799984" y="3256453"/>
            <a:ext cx="1191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Livrables attendus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7382D0F-4E28-53DC-43D3-07F7203139D2}"/>
              </a:ext>
            </a:extLst>
          </p:cNvPr>
          <p:cNvSpPr txBox="1"/>
          <p:nvPr/>
        </p:nvSpPr>
        <p:spPr>
          <a:xfrm>
            <a:off x="9654407" y="4004136"/>
            <a:ext cx="2584818" cy="17666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Grille de repérage 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Processus détaillé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Fiche mission détaillée 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Livret / guide pour les professionnels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Courrier d’info au </a:t>
            </a:r>
            <a:r>
              <a:rPr lang="fr-FR" sz="1600" dirty="0" err="1">
                <a:solidFill>
                  <a:schemeClr val="accent1">
                    <a:lumMod val="75000"/>
                  </a:schemeClr>
                </a:solidFill>
              </a:rPr>
              <a:t>benef</a:t>
            </a:r>
            <a:endParaRPr lang="fr-F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D03F73B3-2F56-4417-300E-8D6D35133748}"/>
              </a:ext>
            </a:extLst>
          </p:cNvPr>
          <p:cNvGrpSpPr/>
          <p:nvPr/>
        </p:nvGrpSpPr>
        <p:grpSpPr>
          <a:xfrm>
            <a:off x="564677" y="2352218"/>
            <a:ext cx="3064269" cy="922832"/>
            <a:chOff x="729697" y="2352219"/>
            <a:chExt cx="3064269" cy="922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08499FC3-9FA6-1668-B389-34FF4B8CF2D9}"/>
                </a:ext>
              </a:extLst>
            </p:cNvPr>
            <p:cNvSpPr txBox="1"/>
            <p:nvPr/>
          </p:nvSpPr>
          <p:spPr>
            <a:xfrm>
              <a:off x="1644735" y="2628720"/>
              <a:ext cx="214923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1">
                      <a:lumMod val="75000"/>
                    </a:schemeClr>
                  </a:solidFill>
                </a:rPr>
                <a:t>Bonnes questions à se poser</a:t>
              </a:r>
            </a:p>
          </p:txBody>
        </p:sp>
        <p:pic>
          <p:nvPicPr>
            <p:cNvPr id="18" name="Picture 2" descr="Apprendre à poser des questions à ses clients sans donner l’impression ...">
              <a:extLst>
                <a:ext uri="{FF2B5EF4-FFF2-40B4-BE49-F238E27FC236}">
                  <a16:creationId xmlns:a16="http://schemas.microsoft.com/office/drawing/2014/main" id="{1F92C253-5F75-E3DA-7B90-2964ED50401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402"/>
            <a:stretch/>
          </p:blipFill>
          <p:spPr bwMode="auto">
            <a:xfrm>
              <a:off x="729697" y="2352219"/>
              <a:ext cx="1029969" cy="92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B46F58B-A93E-794A-A506-7727A97ECC15}"/>
              </a:ext>
            </a:extLst>
          </p:cNvPr>
          <p:cNvGrpSpPr/>
          <p:nvPr/>
        </p:nvGrpSpPr>
        <p:grpSpPr>
          <a:xfrm>
            <a:off x="5398940" y="2514948"/>
            <a:ext cx="2889804" cy="597372"/>
            <a:chOff x="5677866" y="2162183"/>
            <a:chExt cx="2889804" cy="597372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403C1091-E85B-DDED-06E6-0F3492D037F8}"/>
                </a:ext>
              </a:extLst>
            </p:cNvPr>
            <p:cNvSpPr txBox="1"/>
            <p:nvPr/>
          </p:nvSpPr>
          <p:spPr>
            <a:xfrm>
              <a:off x="6191430" y="2390223"/>
              <a:ext cx="23762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1">
                      <a:lumMod val="75000"/>
                    </a:schemeClr>
                  </a:solidFill>
                </a:rPr>
                <a:t>Recommandations</a:t>
              </a:r>
            </a:p>
          </p:txBody>
        </p:sp>
        <p:pic>
          <p:nvPicPr>
            <p:cNvPr id="21" name="Picture 2" descr="Blog Déco SoLoveLy... [décoration]: J'AIME">
              <a:extLst>
                <a:ext uri="{FF2B5EF4-FFF2-40B4-BE49-F238E27FC236}">
                  <a16:creationId xmlns:a16="http://schemas.microsoft.com/office/drawing/2014/main" id="{5D23A0A7-8BD1-10D0-2A83-89A35066D9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7866" y="2162183"/>
              <a:ext cx="690355" cy="559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Forme libre 21">
            <a:extLst>
              <a:ext uri="{FF2B5EF4-FFF2-40B4-BE49-F238E27FC236}">
                <a16:creationId xmlns:a16="http://schemas.microsoft.com/office/drawing/2014/main" id="{C34F6B3C-D7FC-5348-6365-E577979976E8}"/>
              </a:ext>
            </a:extLst>
          </p:cNvPr>
          <p:cNvSpPr/>
          <p:nvPr/>
        </p:nvSpPr>
        <p:spPr>
          <a:xfrm rot="10800000" flipH="1">
            <a:off x="9450453" y="5418024"/>
            <a:ext cx="997303" cy="705497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23" name="Picture 6" descr="business document business data archive 651199 Vector Art at Vecteezy">
            <a:extLst>
              <a:ext uri="{FF2B5EF4-FFF2-40B4-BE49-F238E27FC236}">
                <a16:creationId xmlns:a16="http://schemas.microsoft.com/office/drawing/2014/main" id="{F712381B-9279-5938-180D-BB47FCA19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032" y="3219259"/>
            <a:ext cx="683525" cy="68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4164BDE1-1634-7445-A7A5-352E88A7F2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9715" y="1228417"/>
            <a:ext cx="7615824" cy="126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400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E393545F-E0E3-4F41-80A6-31E561A7B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735" y="482809"/>
            <a:ext cx="7912624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Formalisation du processus métier et choix outil SI  : mise en place des GT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4C0EBF9-AFC9-CB37-A36E-D844C8DFE7FF}"/>
              </a:ext>
            </a:extLst>
          </p:cNvPr>
          <p:cNvSpPr txBox="1"/>
          <p:nvPr/>
        </p:nvSpPr>
        <p:spPr>
          <a:xfrm>
            <a:off x="236167" y="3655018"/>
            <a:ext cx="4198911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Quel est le support retenu (outil si ) ? Les fonctionnalités? </a:t>
            </a:r>
          </a:p>
          <a:p>
            <a:pPr marL="342900" indent="-342900"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Quelles sont les interfaces </a:t>
            </a:r>
            <a:r>
              <a:rPr 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(GCS SARA notamment) </a:t>
            </a:r>
            <a:endParaRPr lang="fr-FR" sz="1600" dirty="0">
              <a:solidFill>
                <a:schemeClr val="bg1"/>
              </a:solidFill>
              <a:latin typeface="Calibri" panose="020F0502020204030204" pitchFamily="34" charset="0"/>
              <a:ea typeface="Calibri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fr-FR" sz="1600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67D1A37-7BF5-FAF2-BF97-2B1CA95F2D4A}"/>
              </a:ext>
            </a:extLst>
          </p:cNvPr>
          <p:cNvSpPr txBox="1"/>
          <p:nvPr/>
        </p:nvSpPr>
        <p:spPr>
          <a:xfrm>
            <a:off x="4639033" y="3531908"/>
            <a:ext cx="4607465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/>
                </a:solidFill>
              </a:rPr>
              <a:t>Tester, tester, tester … l’ergonomie !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/>
                </a:solidFill>
              </a:rPr>
              <a:t> Intégrer les usages du SI dans le processus d’intégration d’un professionnel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/>
                </a:solidFill>
              </a:rPr>
              <a:t>Déployer le smartphone avec à la fois le volet télégestion et repérage des fragilités</a:t>
            </a:r>
          </a:p>
          <a:p>
            <a:pPr marL="342900" indent="-342900">
              <a:buFont typeface="Calibri" charset="0"/>
              <a:buChar char="-"/>
            </a:pPr>
            <a:endParaRPr lang="fr-FR" sz="1600" dirty="0">
              <a:solidFill>
                <a:schemeClr val="accent1">
                  <a:lumMod val="75000"/>
                </a:schemeClr>
              </a:solidFill>
              <a:latin typeface="Calibri" charset="0"/>
              <a:cs typeface="Times New Roman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0F0ECE9-011C-EF54-FBE2-5624F0B1EBAC}"/>
              </a:ext>
            </a:extLst>
          </p:cNvPr>
          <p:cNvSpPr txBox="1"/>
          <p:nvPr/>
        </p:nvSpPr>
        <p:spPr>
          <a:xfrm>
            <a:off x="9654407" y="3352879"/>
            <a:ext cx="1191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Livrables attendus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7382D0F-4E28-53DC-43D3-07F7203139D2}"/>
              </a:ext>
            </a:extLst>
          </p:cNvPr>
          <p:cNvSpPr txBox="1"/>
          <p:nvPr/>
        </p:nvSpPr>
        <p:spPr>
          <a:xfrm>
            <a:off x="9654407" y="4087450"/>
            <a:ext cx="2584818" cy="14834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CDC outil SI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Outil SI 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Doc de consentement  RGPD 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endParaRPr lang="fr-F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D03F73B3-2F56-4417-300E-8D6D35133748}"/>
              </a:ext>
            </a:extLst>
          </p:cNvPr>
          <p:cNvGrpSpPr/>
          <p:nvPr/>
        </p:nvGrpSpPr>
        <p:grpSpPr>
          <a:xfrm>
            <a:off x="595138" y="2609076"/>
            <a:ext cx="3064269" cy="922832"/>
            <a:chOff x="729697" y="2352219"/>
            <a:chExt cx="3064269" cy="922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08499FC3-9FA6-1668-B389-34FF4B8CF2D9}"/>
                </a:ext>
              </a:extLst>
            </p:cNvPr>
            <p:cNvSpPr txBox="1"/>
            <p:nvPr/>
          </p:nvSpPr>
          <p:spPr>
            <a:xfrm>
              <a:off x="1644735" y="2628720"/>
              <a:ext cx="214923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1">
                      <a:lumMod val="75000"/>
                    </a:schemeClr>
                  </a:solidFill>
                </a:rPr>
                <a:t>Bonnes questions à se poser</a:t>
              </a:r>
            </a:p>
          </p:txBody>
        </p:sp>
        <p:pic>
          <p:nvPicPr>
            <p:cNvPr id="18" name="Picture 2" descr="Apprendre à poser des questions à ses clients sans donner l’impression ...">
              <a:extLst>
                <a:ext uri="{FF2B5EF4-FFF2-40B4-BE49-F238E27FC236}">
                  <a16:creationId xmlns:a16="http://schemas.microsoft.com/office/drawing/2014/main" id="{1F92C253-5F75-E3DA-7B90-2964ED50401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402"/>
            <a:stretch/>
          </p:blipFill>
          <p:spPr bwMode="auto">
            <a:xfrm>
              <a:off x="729697" y="2352219"/>
              <a:ext cx="1029969" cy="92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B46F58B-A93E-794A-A506-7727A97ECC15}"/>
              </a:ext>
            </a:extLst>
          </p:cNvPr>
          <p:cNvGrpSpPr/>
          <p:nvPr/>
        </p:nvGrpSpPr>
        <p:grpSpPr>
          <a:xfrm>
            <a:off x="5373519" y="2793132"/>
            <a:ext cx="2889804" cy="597372"/>
            <a:chOff x="5677866" y="2162183"/>
            <a:chExt cx="2889804" cy="597372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403C1091-E85B-DDED-06E6-0F3492D037F8}"/>
                </a:ext>
              </a:extLst>
            </p:cNvPr>
            <p:cNvSpPr txBox="1"/>
            <p:nvPr/>
          </p:nvSpPr>
          <p:spPr>
            <a:xfrm>
              <a:off x="6191430" y="2390223"/>
              <a:ext cx="23762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1">
                      <a:lumMod val="75000"/>
                    </a:schemeClr>
                  </a:solidFill>
                </a:rPr>
                <a:t>Recommandations</a:t>
              </a:r>
            </a:p>
          </p:txBody>
        </p:sp>
        <p:pic>
          <p:nvPicPr>
            <p:cNvPr id="21" name="Picture 2" descr="Blog Déco SoLoveLy... [décoration]: J'AIME">
              <a:extLst>
                <a:ext uri="{FF2B5EF4-FFF2-40B4-BE49-F238E27FC236}">
                  <a16:creationId xmlns:a16="http://schemas.microsoft.com/office/drawing/2014/main" id="{5D23A0A7-8BD1-10D0-2A83-89A35066D9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7866" y="2162183"/>
              <a:ext cx="690355" cy="559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Forme libre 21">
            <a:extLst>
              <a:ext uri="{FF2B5EF4-FFF2-40B4-BE49-F238E27FC236}">
                <a16:creationId xmlns:a16="http://schemas.microsoft.com/office/drawing/2014/main" id="{C34F6B3C-D7FC-5348-6365-E577979976E8}"/>
              </a:ext>
            </a:extLst>
          </p:cNvPr>
          <p:cNvSpPr/>
          <p:nvPr/>
        </p:nvSpPr>
        <p:spPr>
          <a:xfrm rot="10800000" flipH="1">
            <a:off x="9557359" y="4686070"/>
            <a:ext cx="997303" cy="705497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23" name="Picture 6" descr="business document business data archive 651199 Vector Art at Vecteezy">
            <a:extLst>
              <a:ext uri="{FF2B5EF4-FFF2-40B4-BE49-F238E27FC236}">
                <a16:creationId xmlns:a16="http://schemas.microsoft.com/office/drawing/2014/main" id="{F712381B-9279-5938-180D-BB47FCA19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503" y="3352879"/>
            <a:ext cx="683525" cy="68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4164BDE1-1634-7445-A7A5-352E88A7F2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9715" y="1228417"/>
            <a:ext cx="7615824" cy="126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019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106" y="400479"/>
            <a:ext cx="8545966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Suggestion composition et animation du groupe de travail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B76296-2081-AB6F-790E-0123685B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9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E33B8FA-CAF8-734E-BF97-2CFFC393E148}"/>
              </a:ext>
            </a:extLst>
          </p:cNvPr>
          <p:cNvSpPr txBox="1"/>
          <p:nvPr/>
        </p:nvSpPr>
        <p:spPr>
          <a:xfrm>
            <a:off x="5191760" y="1546444"/>
            <a:ext cx="649224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Suggestion d’animation : </a:t>
            </a:r>
          </a:p>
          <a:p>
            <a:endParaRPr lang="fr-FR" b="1" dirty="0"/>
          </a:p>
          <a:p>
            <a:pPr lvl="1"/>
            <a:r>
              <a:rPr lang="fr-FR" sz="1600" dirty="0"/>
              <a:t>Séance 1 : Partage des objectifs, du processus proposé dans le cadre commune – Recueil des réactions et commentaires</a:t>
            </a:r>
          </a:p>
          <a:p>
            <a:pPr lvl="1"/>
            <a:r>
              <a:rPr lang="fr-FR" sz="1600" dirty="0"/>
              <a:t>Séance </a:t>
            </a:r>
          </a:p>
          <a:p>
            <a:pPr lvl="1"/>
            <a:r>
              <a:rPr lang="fr-FR" sz="1600" dirty="0"/>
              <a:t>2 et 3 : Choix de la grille que le SAAD souhaite mettre en place : adaptation des grilles proposées, ajout / suppression de risque, reformulation des termes </a:t>
            </a:r>
          </a:p>
          <a:p>
            <a:pPr lvl="1"/>
            <a:r>
              <a:rPr lang="fr-FR" sz="1600" dirty="0"/>
              <a:t>Définition du mode opératoire de traitement des remontées de données souhaité / possible selon les fonctions du SI qui sera retenu</a:t>
            </a:r>
          </a:p>
          <a:p>
            <a:pPr lvl="1"/>
            <a:r>
              <a:rPr lang="fr-FR" sz="1600" dirty="0"/>
              <a:t>Liste et attendu d’outil complémentaire nécessaire au processus : annuaire …. </a:t>
            </a:r>
          </a:p>
          <a:p>
            <a:pPr lvl="1"/>
            <a:r>
              <a:rPr lang="fr-FR" sz="1600" dirty="0"/>
              <a:t>Séance 4 : Définition des modalités d’information et d’échange avec le bénéficiaire et ses aidants, relativement au processus de repérage – et des modalités d’échanges avec les autres professionnels de la prise en charge</a:t>
            </a:r>
          </a:p>
          <a:p>
            <a:pPr lvl="1"/>
            <a:r>
              <a:rPr lang="fr-FR" sz="1600" dirty="0"/>
              <a:t>Séance 5 : Définition des outils de formations et support des équipes pour une appropriation et une pérennisation du processus</a:t>
            </a:r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1B70FFA-DC87-E244-A8D7-6BB56F712270}"/>
              </a:ext>
            </a:extLst>
          </p:cNvPr>
          <p:cNvSpPr txBox="1"/>
          <p:nvPr/>
        </p:nvSpPr>
        <p:spPr>
          <a:xfrm>
            <a:off x="629920" y="1683753"/>
            <a:ext cx="4198911" cy="230832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Groupe de travail «  métier »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Intervenants à domicile (2 au minimum)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Responsable de secteur (1 au minimum)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Éventuellement</a:t>
            </a:r>
          </a:p>
          <a:p>
            <a:pPr lvl="2"/>
            <a:r>
              <a:rPr lang="fr-FR" sz="1600" dirty="0">
                <a:solidFill>
                  <a:schemeClr val="bg1"/>
                </a:solidFill>
              </a:rPr>
              <a:t>Un chargé de prévention</a:t>
            </a:r>
          </a:p>
          <a:p>
            <a:pPr lvl="2"/>
            <a:r>
              <a:rPr lang="fr-FR" sz="1600" dirty="0">
                <a:solidFill>
                  <a:schemeClr val="bg1"/>
                </a:solidFill>
              </a:rPr>
              <a:t>Un chargé des outils SI</a:t>
            </a:r>
          </a:p>
          <a:p>
            <a:pPr lvl="2"/>
            <a:r>
              <a:rPr lang="fr-FR" sz="1600" dirty="0">
                <a:solidFill>
                  <a:schemeClr val="bg1"/>
                </a:solidFill>
              </a:rPr>
              <a:t>Un responsable qualité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16A6CA2-3C70-3D4A-A61D-B739819BB22C}"/>
              </a:ext>
            </a:extLst>
          </p:cNvPr>
          <p:cNvSpPr txBox="1"/>
          <p:nvPr/>
        </p:nvSpPr>
        <p:spPr>
          <a:xfrm>
            <a:off x="625012" y="4333840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Livrables attendus </a:t>
            </a:r>
          </a:p>
        </p:txBody>
      </p:sp>
      <p:pic>
        <p:nvPicPr>
          <p:cNvPr id="10" name="Picture 6" descr="business document business data archive 651199 Vector Art at Vecteezy">
            <a:extLst>
              <a:ext uri="{FF2B5EF4-FFF2-40B4-BE49-F238E27FC236}">
                <a16:creationId xmlns:a16="http://schemas.microsoft.com/office/drawing/2014/main" id="{6BC59CE1-141B-9843-AE14-CE990FF6D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512" y="4333840"/>
            <a:ext cx="683525" cy="68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rme libre 10">
            <a:extLst>
              <a:ext uri="{FF2B5EF4-FFF2-40B4-BE49-F238E27FC236}">
                <a16:creationId xmlns:a16="http://schemas.microsoft.com/office/drawing/2014/main" id="{4FC1AB37-4360-F240-9169-055C122719AE}"/>
              </a:ext>
            </a:extLst>
          </p:cNvPr>
          <p:cNvSpPr/>
          <p:nvPr/>
        </p:nvSpPr>
        <p:spPr>
          <a:xfrm rot="10800000" flipH="1">
            <a:off x="625012" y="5772973"/>
            <a:ext cx="997303" cy="705497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1D464D0-7574-6C47-B6E7-C71C23B5D1D2}"/>
              </a:ext>
            </a:extLst>
          </p:cNvPr>
          <p:cNvSpPr txBox="1"/>
          <p:nvPr/>
        </p:nvSpPr>
        <p:spPr>
          <a:xfrm>
            <a:off x="720219" y="4703172"/>
            <a:ext cx="2584818" cy="15573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Grille de repérage 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Processus détaillé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Fiche mission détaillée 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Livret / guide pour les professionnels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Courrier d’info au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benef</a:t>
            </a:r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8767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2" id="{D85EDB1F-1645-D84E-BCF8-A5BCCAEA1920}" vid="{DF1F9BF9-A764-D348-A438-CCF030744644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2" id="{D85EDB1F-1645-D84E-BCF8-A5BCCAEA1920}" vid="{5A7C2A2C-C651-B147-BCF0-DDD4E39856E1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406</TotalTime>
  <Words>1460</Words>
  <Application>Microsoft Macintosh PowerPoint</Application>
  <PresentationFormat>Grand écran</PresentationFormat>
  <Paragraphs>205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Corbel</vt:lpstr>
      <vt:lpstr>Courier New</vt:lpstr>
      <vt:lpstr>Symbol</vt:lpstr>
      <vt:lpstr>Times New Roman</vt:lpstr>
      <vt:lpstr>Verdana</vt:lpstr>
      <vt:lpstr>Thème Office</vt:lpstr>
      <vt:lpstr>Conception personnalisée</vt:lpstr>
      <vt:lpstr>Processus « sentinelle »  repérage et prévention des risques de fragilisation d’un bénéficiaire dans le cadre de l’accompagnement du plan d’aide OSCAR ou APA / PCH. </vt:lpstr>
      <vt:lpstr>Ordre du jour </vt:lpstr>
      <vt:lpstr>1. Tour de table</vt:lpstr>
      <vt:lpstr>Tour de table </vt:lpstr>
      <vt:lpstr>2. Rappel : Formalisation du processus: mise en place des groupes de travail  </vt:lpstr>
      <vt:lpstr> Formalisation du processus métier et choix outil SI  : mise en place des GT  </vt:lpstr>
      <vt:lpstr>Formalisation du processus métier et choix outil SI  : mise en place des GT </vt:lpstr>
      <vt:lpstr>Formalisation du processus métier et choix outil SI  : mise en place des GT </vt:lpstr>
      <vt:lpstr>Suggestion composition et animation du groupe de travail </vt:lpstr>
      <vt:lpstr>Suggestion composition et animation du groupe de travail </vt:lpstr>
      <vt:lpstr>3. Échange suite au précédent webinaire </vt:lpstr>
      <vt:lpstr>Échange suite au précédent webinaire</vt:lpstr>
      <vt:lpstr>Outils à disposition</vt:lpstr>
      <vt:lpstr>4. Plan d’actions et prochain webinaire</vt:lpstr>
      <vt:lpstr> Plan d’actions et prochain webinaire </vt:lpstr>
      <vt:lpstr>Pour nous contacter: contact@tasda.fr   Personnes référentes (Carsat) :  Nathalie VOGE : nathalie.voge@carsat-ra.fr et Patricia POYET: patricia.poyet@carsat-ra.fr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charvet</dc:creator>
  <cp:lastModifiedBy>julie charvet</cp:lastModifiedBy>
  <cp:revision>49</cp:revision>
  <dcterms:created xsi:type="dcterms:W3CDTF">2024-01-16T12:25:48Z</dcterms:created>
  <dcterms:modified xsi:type="dcterms:W3CDTF">2024-04-09T07:33:58Z</dcterms:modified>
</cp:coreProperties>
</file>