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8" r:id="rId2"/>
  </p:sldMasterIdLst>
  <p:notesMasterIdLst>
    <p:notesMasterId r:id="rId20"/>
  </p:notesMasterIdLst>
  <p:sldIdLst>
    <p:sldId id="256" r:id="rId3"/>
    <p:sldId id="259" r:id="rId4"/>
    <p:sldId id="257" r:id="rId5"/>
    <p:sldId id="258" r:id="rId6"/>
    <p:sldId id="261" r:id="rId7"/>
    <p:sldId id="260" r:id="rId8"/>
    <p:sldId id="264" r:id="rId9"/>
    <p:sldId id="265" r:id="rId10"/>
    <p:sldId id="263" r:id="rId11"/>
    <p:sldId id="268" r:id="rId12"/>
    <p:sldId id="266" r:id="rId13"/>
    <p:sldId id="269" r:id="rId14"/>
    <p:sldId id="270" r:id="rId15"/>
    <p:sldId id="267" r:id="rId16"/>
    <p:sldId id="271" r:id="rId17"/>
    <p:sldId id="272" r:id="rId18"/>
    <p:sldId id="262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72C4"/>
    <a:srgbClr val="EDB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48"/>
    <p:restoredTop sz="95859"/>
  </p:normalViewPr>
  <p:slideViewPr>
    <p:cSldViewPr snapToGrid="0" snapToObjects="1">
      <p:cViewPr varScale="1">
        <p:scale>
          <a:sx n="89" d="100"/>
          <a:sy n="89" d="100"/>
        </p:scale>
        <p:origin x="17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83543-F05C-C84C-A91D-2434B9814A24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93AAF-82D8-D643-86FB-F213E4F1DE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74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>
            <a:extLst>
              <a:ext uri="{FF2B5EF4-FFF2-40B4-BE49-F238E27FC236}">
                <a16:creationId xmlns:a16="http://schemas.microsoft.com/office/drawing/2014/main" id="{0795F798-DFBD-9C4F-BEDB-C2186C9647D6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>
              <a:solidFill>
                <a:schemeClr val="accent5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DE63B74-9DEA-BB44-B4AC-BCD6A10773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71705" y="226333"/>
            <a:ext cx="5081695" cy="1879361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72338D19-0A5C-F348-8C79-0F83D6597122}"/>
              </a:ext>
            </a:extLst>
          </p:cNvPr>
          <p:cNvCxnSpPr>
            <a:cxnSpLocks/>
          </p:cNvCxnSpPr>
          <p:nvPr userDrawn="1"/>
        </p:nvCxnSpPr>
        <p:spPr>
          <a:xfrm>
            <a:off x="131618" y="2332026"/>
            <a:ext cx="1112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re 19">
            <a:extLst>
              <a:ext uri="{FF2B5EF4-FFF2-40B4-BE49-F238E27FC236}">
                <a16:creationId xmlns:a16="http://schemas.microsoft.com/office/drawing/2014/main" id="{E720AA77-FFC4-7A49-8F63-4C64B105B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02" y="3005974"/>
            <a:ext cx="10920944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9C19A34-2765-EE4C-874F-417F81A71F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92386" y="5371458"/>
            <a:ext cx="2540000" cy="8001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A21C964-E22D-9446-8CB4-AD04AB9929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43768" y="5361380"/>
            <a:ext cx="2316608" cy="779159"/>
          </a:xfrm>
          <a:prstGeom prst="rect">
            <a:avLst/>
          </a:prstGeom>
        </p:spPr>
      </p:pic>
      <p:sp>
        <p:nvSpPr>
          <p:cNvPr id="13" name="Forme libre 12">
            <a:extLst>
              <a:ext uri="{FF2B5EF4-FFF2-40B4-BE49-F238E27FC236}">
                <a16:creationId xmlns:a16="http://schemas.microsoft.com/office/drawing/2014/main" id="{4A677BD9-4BC6-FB4A-B662-E43FBEE0D17C}"/>
              </a:ext>
            </a:extLst>
          </p:cNvPr>
          <p:cNvSpPr/>
          <p:nvPr userDrawn="1"/>
        </p:nvSpPr>
        <p:spPr>
          <a:xfrm rot="5400000" flipH="1">
            <a:off x="0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>
              <a:latin typeface="+mn-lt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A317C15-32BC-9D4C-8008-75BC702B1C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57888" y="4683125"/>
            <a:ext cx="2195512" cy="4714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0834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8262AE-00DB-C341-A12A-B57692580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6D1E3C-2050-154C-AB9D-F46D45DC9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1D2069-B428-7542-B6D0-751664027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E1768C-05BB-A542-AB8A-EEE7AE275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1312CA-8F86-124B-8723-3E2A03CE8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09DC-C114-0640-A1B5-3AC72DC33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9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94B56D-9356-974B-9758-32ECCCA37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8B4184-91F5-4B44-AB17-676F41F972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843AA8-160C-2B4E-B056-B60169477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D9E003-2EAB-C643-8E56-1C9B5053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7B7EAD-DCB7-D844-888B-62AC0620A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B260F1-3BCF-864E-BD1F-57302713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09DC-C114-0640-A1B5-3AC72DC33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752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1F4A9-89FF-B347-9878-672D6B3CB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9FAB64-EC36-5442-B844-36BD3A239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11F1AE-E5AE-5244-A447-051B379AC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92EFA5-B5CA-594A-ACAD-A8116AC22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DE1A461-6578-C348-8301-295828C431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993177F-7FFC-3B48-B9BA-A94776B69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7A7CA97-00F1-564E-B979-CE9BACF83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4E3E5A1-D438-0E40-9484-DD071887C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09DC-C114-0640-A1B5-3AC72DC33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789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57CFF4-B386-2546-B245-E8BA64221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0CE225-6901-9946-AAAC-6A4B02CC6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DDAAEE-0C83-D340-A2E3-E81EC75DD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CD76B2-6697-AE44-B5AC-8C1C8BAB8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09DC-C114-0640-A1B5-3AC72DC33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304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2F163C2-F390-A743-9B23-A05377B8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57C1986-8912-C647-BAD9-E9D2BD880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E2E3AB-E4E9-DB44-94BE-02C478874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09DC-C114-0640-A1B5-3AC72DC33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262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394B99-176D-094B-90BA-57B3837F8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B1C6F6-9693-A74E-B133-7A5E7E64D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87E30F-323A-7A4F-B41B-CD9603EC8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811787-4C3F-F043-BA89-13F240EE0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0814FE-CDA9-8E4D-96AE-840BEF3F0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41E03C-1328-2D48-A665-A7946D65C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09DC-C114-0640-A1B5-3AC72DC33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934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B270E8-23A1-3F4D-A1BF-614C587AD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DE4EABA-FFE4-1946-82CB-682AB3017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18D728-9971-D84C-A9EE-46CE99304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988033-8F5A-BE4F-A6E5-FCFCC4404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31A69D-8569-D644-A912-C93E2E57F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E6EBC0-1276-1C47-B02C-896912C5A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09DC-C114-0640-A1B5-3AC72DC33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751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41F517-42CD-A941-90D9-02707262F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479AAFB-6D10-4143-9454-84A00D9D6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64FA0D-4839-A340-8D24-9A5CE9CA4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357AEE-3AE9-5F40-82CC-0724D919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23E136-118F-1249-A271-3B634D1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09DC-C114-0640-A1B5-3AC72DC33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720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8B277BF-7CED-CF4E-AA65-DBE782D18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3D325B3-4A58-B945-AB0E-3A64F7E14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42F985-DF9C-E844-91C1-49843ED6B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1EC716-0326-6445-B047-A65CE34DF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C28284-67EE-E247-A40E-E3576595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09DC-C114-0640-A1B5-3AC72DC33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23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201CBA-C30F-F14D-8986-171E9712D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619D4B-89CB-A44C-9C78-9203D2EAB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ED98D4-F23A-CF40-99FC-F0309D38B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409314"/>
            <a:ext cx="644236" cy="365125"/>
          </a:xfrm>
        </p:spPr>
        <p:txBody>
          <a:bodyPr/>
          <a:lstStyle/>
          <a:p>
            <a:fld id="{609CAF6A-B58C-4840-A199-5D176BA6B0D2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8D95A3BA-AC29-724A-BF20-387927CCEFAC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>
              <a:solidFill>
                <a:schemeClr val="accent5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82EDA64-D51B-D847-AC01-6971A0E670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929" y="98377"/>
            <a:ext cx="1442542" cy="5334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B401CA9-121D-1041-A8CC-281D845052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95894" y="6342742"/>
            <a:ext cx="1329841" cy="41889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BF056DD-B8FE-2D45-A2C3-4BEEED4590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73962" y="6368337"/>
            <a:ext cx="1169379" cy="3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0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201CBA-C30F-F14D-8986-171E9712D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411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ED98D4-F23A-CF40-99FC-F0309D38B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409314"/>
            <a:ext cx="644236" cy="365125"/>
          </a:xfrm>
        </p:spPr>
        <p:txBody>
          <a:bodyPr/>
          <a:lstStyle/>
          <a:p>
            <a:fld id="{609CAF6A-B58C-4840-A199-5D176BA6B0D2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8D95A3BA-AC29-724A-BF20-387927CCEFAC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>
              <a:solidFill>
                <a:schemeClr val="accent5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82EDA64-D51B-D847-AC01-6971A0E670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929" y="98377"/>
            <a:ext cx="1442542" cy="5334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B401CA9-121D-1041-A8CC-281D845052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95894" y="6342742"/>
            <a:ext cx="1329841" cy="41889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BF056DD-B8FE-2D45-A2C3-4BEEED4590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73962" y="6368337"/>
            <a:ext cx="1169379" cy="393304"/>
          </a:xfrm>
          <a:prstGeom prst="rect">
            <a:avLst/>
          </a:prstGeom>
        </p:spPr>
      </p:pic>
      <p:sp>
        <p:nvSpPr>
          <p:cNvPr id="12" name="Forme libre 11">
            <a:extLst>
              <a:ext uri="{FF2B5EF4-FFF2-40B4-BE49-F238E27FC236}">
                <a16:creationId xmlns:a16="http://schemas.microsoft.com/office/drawing/2014/main" id="{B1E904D8-F894-E049-93DF-78BF1314B385}"/>
              </a:ext>
            </a:extLst>
          </p:cNvPr>
          <p:cNvSpPr/>
          <p:nvPr userDrawn="1"/>
        </p:nvSpPr>
        <p:spPr>
          <a:xfrm rot="10800000" flipH="1">
            <a:off x="0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77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201CBA-C30F-F14D-8986-171E9712D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447" y="185326"/>
            <a:ext cx="6608618" cy="446546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8D95A3BA-AC29-724A-BF20-387927CCEFAC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>
              <a:solidFill>
                <a:schemeClr val="accent5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82EDA64-D51B-D847-AC01-6971A0E670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8377"/>
            <a:ext cx="1442542" cy="53349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64B728A-708C-7246-9A4E-5224DC67A8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95894" y="6342742"/>
            <a:ext cx="1329841" cy="41889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5B832E8-14E3-5540-BF0F-CE099C9C8E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73962" y="6368337"/>
            <a:ext cx="1169379" cy="393304"/>
          </a:xfrm>
          <a:prstGeom prst="rect">
            <a:avLst/>
          </a:prstGeom>
        </p:spPr>
      </p:pic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4A7CB87C-9013-3B47-938D-B703EC9AE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409314"/>
            <a:ext cx="644236" cy="365125"/>
          </a:xfrm>
        </p:spPr>
        <p:txBody>
          <a:bodyPr/>
          <a:lstStyle/>
          <a:p>
            <a:fld id="{609CAF6A-B58C-4840-A199-5D176BA6B0D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109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>
            <a:extLst>
              <a:ext uri="{FF2B5EF4-FFF2-40B4-BE49-F238E27FC236}">
                <a16:creationId xmlns:a16="http://schemas.microsoft.com/office/drawing/2014/main" id="{D61C4AF3-FFB6-384F-B7E7-FA69BB1C4F79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>
              <a:solidFill>
                <a:schemeClr val="accent5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36125E1-7D0C-0D46-ADAA-94BB653C32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71705" y="226333"/>
            <a:ext cx="5081695" cy="187936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BB4B185-1F8E-2742-830F-C8133C3CC8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92386" y="5371458"/>
            <a:ext cx="2540000" cy="8001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6EBA30B-3C0E-0F4A-B288-C7C73D31A3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43768" y="5361380"/>
            <a:ext cx="2316608" cy="779159"/>
          </a:xfrm>
          <a:prstGeom prst="rect">
            <a:avLst/>
          </a:prstGeom>
        </p:spPr>
      </p:pic>
      <p:sp>
        <p:nvSpPr>
          <p:cNvPr id="16" name="Titre 19">
            <a:extLst>
              <a:ext uri="{FF2B5EF4-FFF2-40B4-BE49-F238E27FC236}">
                <a16:creationId xmlns:a16="http://schemas.microsoft.com/office/drawing/2014/main" id="{0E73688E-5E64-D440-A1D0-D9C703601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02" y="3005974"/>
            <a:ext cx="10920944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64C4FC88-1841-2A47-AF75-02040C225908}"/>
              </a:ext>
            </a:extLst>
          </p:cNvPr>
          <p:cNvCxnSpPr>
            <a:cxnSpLocks/>
          </p:cNvCxnSpPr>
          <p:nvPr userDrawn="1"/>
        </p:nvCxnSpPr>
        <p:spPr>
          <a:xfrm>
            <a:off x="131618" y="2332026"/>
            <a:ext cx="1112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95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94B56D-9356-974B-9758-32ECCCA37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843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8B4184-91F5-4B44-AB17-676F41F972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843AA8-160C-2B4E-B056-B60169477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D9E003-2EAB-C643-8E56-1C9B5053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7B7EAD-DCB7-D844-888B-62AC0620A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B260F1-3BCF-864E-BD1F-57302713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09DC-C114-0640-A1B5-3AC72DC33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10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13F274-1716-434A-9D7C-A1803E4D6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D17F6D-BFA4-ED41-8B98-1C4243ED1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A7DBFE-B092-814F-B055-59C90A625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B5590E-4F43-8D43-B7A7-F8DB78E69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9BA577-185A-E44E-B491-4724494B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09DC-C114-0640-A1B5-3AC72DC33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67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1057C2-9D8B-CE46-9709-44F95E0D7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26A2242-3934-C14F-ACFE-E0323199B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EECA90-5BEB-F04B-BCA6-E28CA21D6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17C552-4CCD-A847-B67E-071FA054E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E6C958-193A-A44D-812B-4955FB156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09DC-C114-0640-A1B5-3AC72DC33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9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13F274-1716-434A-9D7C-A1803E4D6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D17F6D-BFA4-ED41-8B98-1C4243ED1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A7DBFE-B092-814F-B055-59C90A625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B5590E-4F43-8D43-B7A7-F8DB78E69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9BA577-185A-E44E-B491-4724494B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09DC-C114-0640-A1B5-3AC72DC33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8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33F530-C94D-B041-8BFF-0A7C2F06E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DFCA4B-FA5C-9746-B366-7D79CEF10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689467-1098-5E46-B0AE-76CDF1B18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CAF6A-B58C-4840-A199-5D176BA6B0D2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titre 8">
            <a:extLst>
              <a:ext uri="{FF2B5EF4-FFF2-40B4-BE49-F238E27FC236}">
                <a16:creationId xmlns:a16="http://schemas.microsoft.com/office/drawing/2014/main" id="{05A3F5F9-95B9-0744-9106-2B53A7673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465B571F-BF8C-5941-A0A6-99D93B5219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8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87" r:id="rId3"/>
    <p:sldLayoutId id="2147483674" r:id="rId4"/>
    <p:sldLayoutId id="2147483675" r:id="rId5"/>
    <p:sldLayoutId id="2147483700" r:id="rId6"/>
    <p:sldLayoutId id="214748370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9DDFE27-E447-7D40-8A1B-E9FF3E4B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193CF9-7F27-9E48-BC7C-EA2D62A79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477A9D-687E-C845-ADC2-DF700A41A4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2C06FA-2318-BC4C-BE65-9BEF661FB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E9C14F-985E-E446-B17D-931E90D26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009DC-C114-0640-A1B5-3AC72DC33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20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sda.fr/sentinelle-2024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nathalie.voge@carsat-ra.fr" TargetMode="External"/><Relationship Id="rId2" Type="http://schemas.openxmlformats.org/officeDocument/2006/relationships/hyperlink" Target="mailto:contact@tasda.fr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patricia.poyet@carsat-ra.f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bvignon@lentraide.com" TargetMode="External"/><Relationship Id="rId3" Type="http://schemas.openxmlformats.org/officeDocument/2006/relationships/hyperlink" Target="mailto:cflachet@adpa-nordisere.org" TargetMode="External"/><Relationship Id="rId7" Type="http://schemas.openxmlformats.org/officeDocument/2006/relationships/hyperlink" Target="mailto:ra-lyon9@domusvi.com" TargetMode="External"/><Relationship Id="rId2" Type="http://schemas.openxmlformats.org/officeDocument/2006/relationships/hyperlink" Target="mailto:t.nicolosi@adapa01.co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melanie.daout@smm73.fr" TargetMode="External"/><Relationship Id="rId5" Type="http://schemas.openxmlformats.org/officeDocument/2006/relationships/hyperlink" Target="mailto:albane.ruffier@ville-evian.fr" TargetMode="External"/><Relationship Id="rId4" Type="http://schemas.openxmlformats.org/officeDocument/2006/relationships/hyperlink" Target="mailto:b.collot@avi26.org" TargetMode="External"/><Relationship Id="rId9" Type="http://schemas.openxmlformats.org/officeDocument/2006/relationships/hyperlink" Target="mailto:stephane.deville@sadva.fr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herese.rondeau@tasda.fr" TargetMode="External"/><Relationship Id="rId2" Type="http://schemas.openxmlformats.org/officeDocument/2006/relationships/hyperlink" Target="mailto:amandine.porcher@tasda.fr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julie.charvet@tasda.fr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F280AC99-A968-6648-AE9D-F02B22FB3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26" y="2584832"/>
            <a:ext cx="941508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Processus « sentinelle » </a:t>
            </a:r>
            <a:br>
              <a:rPr lang="fr-FR" sz="3100" b="1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200" b="1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repérage et prévention des risques de fragilisation d’un bénéficiaire dans le cadre de l’accompagnement du plan d’aide OSCAR ou APA / PCH.</a:t>
            </a:r>
            <a:br>
              <a:rPr lang="fr-FR" sz="3200" b="1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2400" dirty="0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752D93B6-8907-154B-BE9B-EAC84EEBF041}"/>
              </a:ext>
            </a:extLst>
          </p:cNvPr>
          <p:cNvSpPr txBox="1">
            <a:spLocks/>
          </p:cNvSpPr>
          <p:nvPr/>
        </p:nvSpPr>
        <p:spPr>
          <a:xfrm>
            <a:off x="793626" y="3736837"/>
            <a:ext cx="9415086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rgbClr val="EDB3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Accompagnement des SAAD pour la mise en place du processus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2400" b="1" dirty="0">
              <a:solidFill>
                <a:srgbClr val="EDB32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rgbClr val="EDB32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				</a:t>
            </a:r>
            <a:endParaRPr lang="fr-FR" sz="1600" dirty="0">
              <a:solidFill>
                <a:srgbClr val="EDB326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0B393AA-F1DA-9A4C-937D-1D88534400F9}"/>
              </a:ext>
            </a:extLst>
          </p:cNvPr>
          <p:cNvSpPr txBox="1"/>
          <p:nvPr/>
        </p:nvSpPr>
        <p:spPr>
          <a:xfrm>
            <a:off x="4184622" y="4389043"/>
            <a:ext cx="2424638" cy="369332"/>
          </a:xfrm>
          <a:prstGeom prst="rect">
            <a:avLst/>
          </a:prstGeom>
          <a:solidFill>
            <a:srgbClr val="4372C4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1. Cadrage stratégique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14EA843-3FDF-234D-829D-74DA793BA4D6}"/>
              </a:ext>
            </a:extLst>
          </p:cNvPr>
          <p:cNvSpPr txBox="1"/>
          <p:nvPr/>
        </p:nvSpPr>
        <p:spPr>
          <a:xfrm>
            <a:off x="10409128" y="6375748"/>
            <a:ext cx="1966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Jeudi 25 </a:t>
            </a:r>
            <a:r>
              <a:rPr lang="fr-FR" sz="1600" dirty="0" err="1"/>
              <a:t>janv</a:t>
            </a:r>
            <a:r>
              <a:rPr lang="fr-FR" sz="1600" dirty="0"/>
              <a:t> 2024 </a:t>
            </a:r>
          </a:p>
        </p:txBody>
      </p:sp>
    </p:spTree>
    <p:extLst>
      <p:ext uri="{BB962C8B-B14F-4D97-AF65-F5344CB8AC3E}">
        <p14:creationId xmlns:p14="http://schemas.microsoft.com/office/powerpoint/2010/main" val="18068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85CABBF-91A6-399A-6AF0-63A89386D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282" y="-46756"/>
            <a:ext cx="7379677" cy="3720523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E393545F-E0E3-4F41-80A6-31E561A7B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447" y="473425"/>
            <a:ext cx="6608618" cy="446546"/>
          </a:xfrm>
        </p:spPr>
        <p:txBody>
          <a:bodyPr>
            <a:normAutofit fontScale="90000"/>
          </a:bodyPr>
          <a:lstStyle/>
          <a:p>
            <a:r>
              <a:rPr lang="fr-FR" dirty="0"/>
              <a:t>Vision d’ensemble du cadrage stratégique 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4C0EBF9-AFC9-CB37-A36E-D844C8DFE7FF}"/>
              </a:ext>
            </a:extLst>
          </p:cNvPr>
          <p:cNvSpPr txBox="1"/>
          <p:nvPr/>
        </p:nvSpPr>
        <p:spPr>
          <a:xfrm>
            <a:off x="226550" y="3103669"/>
            <a:ext cx="4198911" cy="329320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Tx/>
              <a:buChar char="-"/>
            </a:pPr>
            <a:endParaRPr lang="fr-FR" sz="1600" dirty="0">
              <a:solidFill>
                <a:schemeClr val="bg1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Tx/>
              <a:buChar char="-"/>
            </a:pPr>
            <a:r>
              <a:rPr lang="fr-FR" sz="1600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Qui porte de projet au sein du SAAD? </a:t>
            </a:r>
          </a:p>
          <a:p>
            <a:pPr marL="342900" lvl="0" indent="-342900">
              <a:spcAft>
                <a:spcPts val="0"/>
              </a:spcAft>
              <a:buFontTx/>
              <a:buChar char="-"/>
            </a:pPr>
            <a:r>
              <a:rPr lang="fr-FR" sz="1600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Quels sont les attendus  stratégiques de ce </a:t>
            </a:r>
            <a:r>
              <a:rPr lang="fr-FR" sz="1600" dirty="0" err="1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process</a:t>
            </a:r>
            <a:r>
              <a:rPr lang="fr-FR" sz="1600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(le « SAAD de demain ») ? </a:t>
            </a:r>
          </a:p>
          <a:p>
            <a:pPr marL="342900" lvl="0" indent="-342900">
              <a:spcAft>
                <a:spcPts val="0"/>
              </a:spcAft>
              <a:buFontTx/>
              <a:buChar char="-"/>
            </a:pPr>
            <a:r>
              <a:rPr lang="fr-FR" sz="1600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Quels sont les acteurs présents dans les instances (COPIL, GT) ? </a:t>
            </a:r>
          </a:p>
          <a:p>
            <a:pPr marL="342900" lvl="0" indent="-342900">
              <a:spcAft>
                <a:spcPts val="0"/>
              </a:spcAft>
              <a:buFontTx/>
              <a:buChar char="-"/>
            </a:pPr>
            <a:r>
              <a:rPr lang="fr-FR" sz="1600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Quelle est la stratégie de déploiement ? Et le planning ? </a:t>
            </a:r>
          </a:p>
          <a:p>
            <a:pPr marL="342900" lvl="0" indent="-342900">
              <a:spcAft>
                <a:spcPts val="0"/>
              </a:spcAft>
              <a:buFontTx/>
              <a:buChar char="-"/>
            </a:pPr>
            <a:r>
              <a:rPr lang="fr-FR" sz="1600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Quel est le périmétre du pilote ? </a:t>
            </a:r>
          </a:p>
          <a:p>
            <a:pPr marL="342900" indent="-342900">
              <a:buFontTx/>
              <a:buChar char="-"/>
            </a:pPr>
            <a:r>
              <a:rPr lang="fr-FR" sz="1600" dirty="0">
                <a:solidFill>
                  <a:schemeClr val="bg1"/>
                </a:solidFill>
              </a:rPr>
              <a:t>Quel est l’outil métier utilisé ? quelles sont les possibilités d’évolution ? d’interfaces ? </a:t>
            </a:r>
          </a:p>
          <a:p>
            <a:pPr marL="342900" indent="-342900">
              <a:buFontTx/>
              <a:buChar char="-"/>
            </a:pPr>
            <a:r>
              <a:rPr lang="fr-FR" sz="1600" dirty="0">
                <a:solidFill>
                  <a:schemeClr val="bg1"/>
                </a:solidFill>
              </a:rPr>
              <a:t>Quelle est la stratégie vis-vis des équipements des intervenants à dom ? </a:t>
            </a:r>
            <a:endParaRPr lang="fr-FR" sz="16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67D1A37-7BF5-FAF2-BF97-2B1CA95F2D4A}"/>
              </a:ext>
            </a:extLst>
          </p:cNvPr>
          <p:cNvSpPr txBox="1"/>
          <p:nvPr/>
        </p:nvSpPr>
        <p:spPr>
          <a:xfrm>
            <a:off x="4627245" y="2670473"/>
            <a:ext cx="4607465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Calibri" charset="0"/>
              <a:buChar char="-"/>
            </a:pPr>
            <a:endParaRPr lang="fr-FR" sz="1600" dirty="0">
              <a:solidFill>
                <a:schemeClr val="accent1">
                  <a:lumMod val="75000"/>
                </a:schemeClr>
              </a:solidFill>
              <a:latin typeface="Calibri" charset="0"/>
              <a:cs typeface="Times New Roman" charset="0"/>
            </a:endParaRPr>
          </a:p>
          <a:p>
            <a:pPr marL="342900" indent="-342900">
              <a:buFont typeface="Calibri" charset="0"/>
              <a:buChar char="-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Calibri" charset="0"/>
                <a:cs typeface="Times New Roman" charset="0"/>
              </a:rPr>
              <a:t>Désignation d’un chef de projet qui a la culture « prévention » avant tout</a:t>
            </a:r>
          </a:p>
          <a:p>
            <a:pPr marL="342900" lvl="0" indent="-342900">
              <a:spcAft>
                <a:spcPts val="0"/>
              </a:spcAft>
              <a:buFont typeface="Calibri" charset="0"/>
              <a:buChar char="-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Valider la démarche en CA</a:t>
            </a:r>
          </a:p>
          <a:p>
            <a:pPr marL="342900" lvl="0" indent="-342900">
              <a:spcAft>
                <a:spcPts val="0"/>
              </a:spcAft>
              <a:buFont typeface="Calibri" charset="0"/>
              <a:buChar char="-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Informer le CSE</a:t>
            </a:r>
          </a:p>
          <a:p>
            <a:pPr marL="342900" lvl="0" indent="-342900">
              <a:spcAft>
                <a:spcPts val="0"/>
              </a:spcAft>
              <a:buFont typeface="Calibri" charset="0"/>
              <a:buChar char="-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Présenter la démarche en Conseil de vie sociale</a:t>
            </a:r>
          </a:p>
          <a:p>
            <a:pPr marL="342900" indent="-342900">
              <a:buFont typeface="Calibri" charset="0"/>
              <a:buChar char="-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Calibri" charset="0"/>
                <a:cs typeface="Times New Roman" charset="0"/>
              </a:rPr>
              <a:t>Lancer le plan de communication auprès de tous les professionnels, sur la culture de la prévention</a:t>
            </a:r>
          </a:p>
          <a:p>
            <a:pPr marL="342900" lvl="0" indent="-342900">
              <a:spcAft>
                <a:spcPts val="0"/>
              </a:spcAft>
              <a:buFont typeface="Calibri" charset="0"/>
              <a:buChar char="-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Calibri" charset="0"/>
                <a:cs typeface="Times New Roman" charset="0"/>
              </a:rPr>
              <a:t>Implication de 4 ou 5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intervenants à dom dans le pilote (utilisation de l’outil auprès de tous leurs bénéficiaires suivis) </a:t>
            </a:r>
          </a:p>
          <a:p>
            <a:pPr marL="342900" lvl="0" indent="-342900">
              <a:spcAft>
                <a:spcPts val="0"/>
              </a:spcAft>
              <a:buFont typeface="Calibri" charset="0"/>
              <a:buChar char="-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Si le SAAD n’est pas encore équipé pour la télégestion : Engager la télégestion en même temps que la démarche de repérage de la fragilité (équipement SI/ smartphone)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0F0ECE9-011C-EF54-FBE2-5624F0B1EBAC}"/>
              </a:ext>
            </a:extLst>
          </p:cNvPr>
          <p:cNvSpPr txBox="1"/>
          <p:nvPr/>
        </p:nvSpPr>
        <p:spPr>
          <a:xfrm>
            <a:off x="9842877" y="3413095"/>
            <a:ext cx="1191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Livrables attendus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7382D0F-4E28-53DC-43D3-07F7203139D2}"/>
              </a:ext>
            </a:extLst>
          </p:cNvPr>
          <p:cNvSpPr txBox="1"/>
          <p:nvPr/>
        </p:nvSpPr>
        <p:spPr>
          <a:xfrm>
            <a:off x="9436494" y="4174829"/>
            <a:ext cx="2584818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Fiche mission chef de projet 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Lettre de cadrage GT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Plan de communication auprès des équipes sur la culture de prévention 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D03F73B3-2F56-4417-300E-8D6D35133748}"/>
              </a:ext>
            </a:extLst>
          </p:cNvPr>
          <p:cNvGrpSpPr/>
          <p:nvPr/>
        </p:nvGrpSpPr>
        <p:grpSpPr>
          <a:xfrm>
            <a:off x="729697" y="2352219"/>
            <a:ext cx="3064269" cy="922832"/>
            <a:chOff x="729697" y="2352219"/>
            <a:chExt cx="3064269" cy="922832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08499FC3-9FA6-1668-B389-34FF4B8CF2D9}"/>
                </a:ext>
              </a:extLst>
            </p:cNvPr>
            <p:cNvSpPr txBox="1"/>
            <p:nvPr/>
          </p:nvSpPr>
          <p:spPr>
            <a:xfrm>
              <a:off x="1644735" y="2628720"/>
              <a:ext cx="214923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accent1">
                      <a:lumMod val="75000"/>
                    </a:schemeClr>
                  </a:solidFill>
                </a:rPr>
                <a:t>Bonnes questions à se poser</a:t>
              </a:r>
            </a:p>
          </p:txBody>
        </p:sp>
        <p:pic>
          <p:nvPicPr>
            <p:cNvPr id="18" name="Picture 2" descr="Apprendre à poser des questions à ses clients sans donner l’impression ...">
              <a:extLst>
                <a:ext uri="{FF2B5EF4-FFF2-40B4-BE49-F238E27FC236}">
                  <a16:creationId xmlns:a16="http://schemas.microsoft.com/office/drawing/2014/main" id="{1F92C253-5F75-E3DA-7B90-2964ED5040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402"/>
            <a:stretch/>
          </p:blipFill>
          <p:spPr bwMode="auto">
            <a:xfrm>
              <a:off x="729697" y="2352219"/>
              <a:ext cx="1029969" cy="922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4B46F58B-A93E-794A-A506-7727A97ECC15}"/>
              </a:ext>
            </a:extLst>
          </p:cNvPr>
          <p:cNvGrpSpPr/>
          <p:nvPr/>
        </p:nvGrpSpPr>
        <p:grpSpPr>
          <a:xfrm>
            <a:off x="5780238" y="2253888"/>
            <a:ext cx="2889804" cy="597372"/>
            <a:chOff x="5677866" y="2162183"/>
            <a:chExt cx="2889804" cy="597372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403C1091-E85B-DDED-06E6-0F3492D037F8}"/>
                </a:ext>
              </a:extLst>
            </p:cNvPr>
            <p:cNvSpPr txBox="1"/>
            <p:nvPr/>
          </p:nvSpPr>
          <p:spPr>
            <a:xfrm>
              <a:off x="6191430" y="2390223"/>
              <a:ext cx="237624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accent1">
                      <a:lumMod val="75000"/>
                    </a:schemeClr>
                  </a:solidFill>
                </a:rPr>
                <a:t>Recommandations</a:t>
              </a:r>
            </a:p>
          </p:txBody>
        </p:sp>
        <p:pic>
          <p:nvPicPr>
            <p:cNvPr id="21" name="Picture 2" descr="Blog Déco SoLoveLy... [décoration]: J'AIME">
              <a:extLst>
                <a:ext uri="{FF2B5EF4-FFF2-40B4-BE49-F238E27FC236}">
                  <a16:creationId xmlns:a16="http://schemas.microsoft.com/office/drawing/2014/main" id="{5D23A0A7-8BD1-10D0-2A83-89A35066D9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7866" y="2162183"/>
              <a:ext cx="690355" cy="559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Forme libre 21">
            <a:extLst>
              <a:ext uri="{FF2B5EF4-FFF2-40B4-BE49-F238E27FC236}">
                <a16:creationId xmlns:a16="http://schemas.microsoft.com/office/drawing/2014/main" id="{C34F6B3C-D7FC-5348-6365-E577979976E8}"/>
              </a:ext>
            </a:extLst>
          </p:cNvPr>
          <p:cNvSpPr/>
          <p:nvPr/>
        </p:nvSpPr>
        <p:spPr>
          <a:xfrm rot="10800000" flipH="1">
            <a:off x="9441117" y="5157552"/>
            <a:ext cx="997303" cy="705497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>
              <a:solidFill>
                <a:schemeClr val="accent5"/>
              </a:solidFill>
            </a:endParaRPr>
          </a:p>
        </p:txBody>
      </p:sp>
      <p:pic>
        <p:nvPicPr>
          <p:cNvPr id="23" name="Picture 6" descr="business document business data archive 651199 Vector Art at Vecteezy">
            <a:extLst>
              <a:ext uri="{FF2B5EF4-FFF2-40B4-BE49-F238E27FC236}">
                <a16:creationId xmlns:a16="http://schemas.microsoft.com/office/drawing/2014/main" id="{F712381B-9279-5938-180D-BB47FCA19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3" y="3388748"/>
            <a:ext cx="683525" cy="68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D5A9A61F-EA43-C39D-3416-B5080CCA3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AF6A-B58C-4840-A199-5D176BA6B0D2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6632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C2CAEE-5070-C646-9580-2ED0023E7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205" y="3122176"/>
            <a:ext cx="6608618" cy="446546"/>
          </a:xfrm>
        </p:spPr>
        <p:txBody>
          <a:bodyPr>
            <a:normAutofit fontScale="90000"/>
          </a:bodyPr>
          <a:lstStyle/>
          <a:p>
            <a:r>
              <a:rPr lang="fr-FR" dirty="0"/>
              <a:t>3. Proposition d’animation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0C917CD-51AF-A684-311D-6D2A3501C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AF6A-B58C-4840-A199-5D176BA6B0D2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8368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5F6609-4930-BF43-B29C-148672124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447" y="185326"/>
            <a:ext cx="8545966" cy="446546"/>
          </a:xfrm>
        </p:spPr>
        <p:txBody>
          <a:bodyPr>
            <a:normAutofit fontScale="90000"/>
          </a:bodyPr>
          <a:lstStyle/>
          <a:p>
            <a:r>
              <a:rPr lang="fr-FR" dirty="0"/>
              <a:t>Proposition d’animation du copil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1F5860-D0CE-4F4E-9838-EBA2E44FA3A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2315" y="1376560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8000" b="1" dirty="0"/>
              <a:t>1. Présentation et partage du processus sentinelle</a:t>
            </a:r>
          </a:p>
          <a:p>
            <a:pPr marL="0" indent="0">
              <a:buNone/>
            </a:pPr>
            <a:r>
              <a:rPr lang="fr-FR" sz="8000" b="1" dirty="0"/>
              <a:t>2. Partage des enjeux stratégiques liés à ce processus</a:t>
            </a:r>
          </a:p>
          <a:p>
            <a:pPr lvl="1"/>
            <a:r>
              <a:rPr lang="fr-FR" sz="7200" dirty="0"/>
              <a:t>Comment la prévention, demain, fera t-elle partie du métier du SAAD ? Quel est le périmètre de la prévention à traiter (bénéficiaire + aidant + QVT ?)</a:t>
            </a:r>
          </a:p>
          <a:p>
            <a:pPr lvl="1"/>
            <a:r>
              <a:rPr lang="fr-FR" sz="7200" dirty="0"/>
              <a:t>En quoi, ce processus va-t-il participer aux enjeux de coordination d’un service autonomie ?</a:t>
            </a:r>
          </a:p>
          <a:p>
            <a:pPr lvl="1"/>
            <a:r>
              <a:rPr lang="fr-FR" sz="7200" dirty="0"/>
              <a:t>Quelles sont les articulations de ce processus avec d’autres services aux bénéficiaires (téléassistance, autres prises en charges, …) ?</a:t>
            </a:r>
          </a:p>
          <a:p>
            <a:pPr marL="0" indent="0">
              <a:buNone/>
            </a:pPr>
            <a:r>
              <a:rPr lang="fr-FR" sz="8000" b="1" dirty="0"/>
              <a:t>3. Partage des points clés de faisabilité</a:t>
            </a:r>
          </a:p>
          <a:p>
            <a:pPr lvl="1"/>
            <a:r>
              <a:rPr lang="fr-FR" sz="7200" dirty="0"/>
              <a:t>Quelles sont les vigilances concernant notre SI pour qu’il puisse intégrer ou être complété par une fonction de repérage ?</a:t>
            </a:r>
          </a:p>
          <a:p>
            <a:pPr lvl="1"/>
            <a:r>
              <a:rPr lang="fr-FR" sz="7200" dirty="0"/>
              <a:t>Quelles sont les vigilances concernant les équipes pour qu’elles puissent s’approprier ce mode opératoire (responsable de secteur, intervenant à domicile, …) ? </a:t>
            </a:r>
          </a:p>
          <a:p>
            <a:pPr marL="0" indent="0">
              <a:buNone/>
            </a:pPr>
            <a:r>
              <a:rPr lang="fr-FR" sz="8000" b="1" dirty="0"/>
              <a:t>4. Définition de l’organisation en mode projet</a:t>
            </a:r>
          </a:p>
          <a:p>
            <a:pPr lvl="1"/>
            <a:r>
              <a:rPr lang="fr-FR" sz="7200" dirty="0"/>
              <a:t>Mettre en place les instances de pilotage et le comité technique</a:t>
            </a:r>
          </a:p>
          <a:p>
            <a:pPr lvl="1"/>
            <a:r>
              <a:rPr lang="fr-FR" sz="7200" dirty="0"/>
              <a:t>Déterminer l’organisation pressentie pour le déploiement et le planning</a:t>
            </a:r>
          </a:p>
          <a:p>
            <a:pPr lvl="1"/>
            <a:r>
              <a:rPr lang="fr-FR" sz="7200" dirty="0"/>
              <a:t>Déterminer les orientations SI</a:t>
            </a:r>
          </a:p>
          <a:p>
            <a:pPr lvl="1"/>
            <a:r>
              <a:rPr lang="fr-FR" sz="7200" dirty="0"/>
              <a:t>Mettre en place des réunions d’information sur la démarche, à l’ensemble des équipes</a:t>
            </a:r>
          </a:p>
          <a:p>
            <a:pPr lvl="1"/>
            <a:r>
              <a:rPr lang="fr-FR" sz="7200" dirty="0"/>
              <a:t>Définir un cadre d’évaluation (volet quantitatif avec des indicateurs + volet qualitatif (cas d’usage))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B76296-2081-AB6F-790E-0123685BA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AF6A-B58C-4840-A199-5D176BA6B0D2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3752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5F6609-4930-BF43-B29C-148672124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447" y="185326"/>
            <a:ext cx="8431666" cy="446546"/>
          </a:xfrm>
        </p:spPr>
        <p:txBody>
          <a:bodyPr>
            <a:normAutofit fontScale="90000"/>
          </a:bodyPr>
          <a:lstStyle/>
          <a:p>
            <a:r>
              <a:rPr lang="fr-FR" dirty="0"/>
              <a:t>Proposition d’animation du copil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1F5860-D0CE-4F4E-9838-EBA2E44FA3A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2211" y="107593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dirty="0"/>
              <a:t>Des Outils mis à disposition (page web): </a:t>
            </a:r>
            <a:r>
              <a:rPr lang="fr-FR" sz="2000" dirty="0">
                <a:hlinkClick r:id="rId2"/>
              </a:rPr>
              <a:t>https://www.tasda.fr/sentinelle-2024/</a:t>
            </a:r>
            <a:r>
              <a:rPr lang="fr-FR" sz="2000" dirty="0"/>
              <a:t> </a:t>
            </a:r>
          </a:p>
          <a:p>
            <a:pPr marL="0" indent="0">
              <a:buNone/>
            </a:pPr>
            <a:r>
              <a:rPr lang="fr-FR" sz="1800" dirty="0"/>
              <a:t>Liste des documents  « Cadre et outils nécessaires à l’essaimage du Processus « sentinelle » de repérage et de prévention des risques de fragilisation d’un bénéficiaire dans le cadre de l’accompagnement du plan d’aide d’un bénéficiaire d’OSCAR ou de l’APA / PCH » disponibles en téléchargement : </a:t>
            </a:r>
            <a:r>
              <a:rPr lang="fr-FR" sz="1800" u="sng" dirty="0"/>
              <a:t>https://</a:t>
            </a:r>
            <a:r>
              <a:rPr lang="fr-FR" sz="1800" u="sng" dirty="0" err="1"/>
              <a:t>www.tasda.fr</a:t>
            </a:r>
            <a:r>
              <a:rPr lang="fr-FR" sz="1800" u="sng" dirty="0"/>
              <a:t>/le-</a:t>
            </a:r>
            <a:r>
              <a:rPr lang="fr-FR" sz="1800" u="sng" dirty="0" err="1"/>
              <a:t>reperage</a:t>
            </a:r>
            <a:r>
              <a:rPr lang="fr-FR" sz="1800" u="sng" dirty="0"/>
              <a:t>-des-risques-de-fragilisation/</a:t>
            </a:r>
          </a:p>
          <a:p>
            <a:r>
              <a:rPr lang="fr-FR" sz="1800" dirty="0"/>
              <a:t>Cadre commun (dernière mise à jour </a:t>
            </a:r>
            <a:r>
              <a:rPr lang="fr-FR" sz="1800" dirty="0" err="1"/>
              <a:t>nov</a:t>
            </a:r>
            <a:r>
              <a:rPr lang="fr-FR" sz="1800" dirty="0"/>
              <a:t> 2023) </a:t>
            </a:r>
          </a:p>
          <a:p>
            <a:r>
              <a:rPr lang="fr-FR" sz="1800" dirty="0"/>
              <a:t>Aide à la décision : traitement d’une remontée d’information suite au repérage d’un signe de fragilisation (dernière mise à jour sept.2022) Évaluation des pilotes (dernière mise à jour juillet 2023) </a:t>
            </a:r>
          </a:p>
          <a:p>
            <a:r>
              <a:rPr lang="fr-FR" sz="1800" dirty="0"/>
              <a:t>Présentation PowerPoint (PPT) du cadre pour un essaimage du processus (dernière mise à jour nov.2023) </a:t>
            </a:r>
          </a:p>
          <a:p>
            <a:r>
              <a:rPr lang="fr-FR" sz="1800" dirty="0"/>
              <a:t>Retour sur l’accompagnement des SAAD pour la mise en place du processus- session 2023 (réunion du 16/11/2023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2000" b="1" dirty="0"/>
              <a:t>Page web réservée aux SAAD accompagnés en 2024: </a:t>
            </a:r>
            <a:r>
              <a:rPr lang="fr-FR" sz="2000" dirty="0">
                <a:hlinkClick r:id="rId2"/>
              </a:rPr>
              <a:t>https://www.tasda.fr/sentinelle-2024/</a:t>
            </a:r>
            <a:r>
              <a:rPr lang="fr-FR" sz="2000" dirty="0"/>
              <a:t> </a:t>
            </a:r>
            <a:endParaRPr lang="fr-FR" sz="2000" b="1" dirty="0"/>
          </a:p>
          <a:p>
            <a:r>
              <a:rPr lang="fr-FR" sz="1800" dirty="0"/>
              <a:t>Proposition d’appui à la mise en place du processus « sentinelle » (réunion du 22/11/2023)</a:t>
            </a:r>
          </a:p>
          <a:p>
            <a:r>
              <a:rPr lang="fr-FR" sz="1800" dirty="0"/>
              <a:t>CR des webinaires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2EFA74-26D7-091A-8A5F-935E9B1FF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AF6A-B58C-4840-A199-5D176BA6B0D2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587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C2CAEE-5070-C646-9580-2ED0023E7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913" y="3360170"/>
            <a:ext cx="8452001" cy="446546"/>
          </a:xfrm>
        </p:spPr>
        <p:txBody>
          <a:bodyPr>
            <a:normAutofit fontScale="90000"/>
          </a:bodyPr>
          <a:lstStyle/>
          <a:p>
            <a:r>
              <a:rPr lang="fr-FR" dirty="0"/>
              <a:t>3. Plan d’actions et prochain webinaire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B9D000B-4118-1374-32F1-A930D3C9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AF6A-B58C-4840-A199-5D176BA6B0D2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2127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5F6609-4930-BF43-B29C-148672124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9921" y="448373"/>
            <a:ext cx="6608618" cy="446546"/>
          </a:xfrm>
        </p:spPr>
        <p:txBody>
          <a:bodyPr>
            <a:normAutofit fontScale="90000"/>
          </a:bodyPr>
          <a:lstStyle/>
          <a:p>
            <a:r>
              <a:rPr lang="fr-FR" dirty="0"/>
              <a:t> Plan d’actions et prochain webinaire 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4E5FFF6D-C43E-3D43-A9A3-633F28572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973583"/>
              </p:ext>
            </p:extLst>
          </p:nvPr>
        </p:nvGraphicFramePr>
        <p:xfrm>
          <a:off x="713251" y="2022255"/>
          <a:ext cx="10061416" cy="218899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76467">
                  <a:extLst>
                    <a:ext uri="{9D8B030D-6E8A-4147-A177-3AD203B41FA5}">
                      <a16:colId xmlns:a16="http://schemas.microsoft.com/office/drawing/2014/main" val="2105968206"/>
                    </a:ext>
                  </a:extLst>
                </a:gridCol>
                <a:gridCol w="1924139">
                  <a:extLst>
                    <a:ext uri="{9D8B030D-6E8A-4147-A177-3AD203B41FA5}">
                      <a16:colId xmlns:a16="http://schemas.microsoft.com/office/drawing/2014/main" val="3053011579"/>
                    </a:ext>
                  </a:extLst>
                </a:gridCol>
                <a:gridCol w="2660810">
                  <a:extLst>
                    <a:ext uri="{9D8B030D-6E8A-4147-A177-3AD203B41FA5}">
                      <a16:colId xmlns:a16="http://schemas.microsoft.com/office/drawing/2014/main" val="1885365274"/>
                    </a:ext>
                  </a:extLst>
                </a:gridCol>
              </a:tblGrid>
              <a:tr h="484897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</a:rPr>
                        <a:t>Actions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</a:rPr>
                        <a:t>Acteur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</a:rPr>
                        <a:t>Échéance / date 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374855"/>
                  </a:ext>
                </a:extLst>
              </a:tr>
              <a:tr h="484897">
                <a:tc>
                  <a:txBody>
                    <a:bodyPr/>
                    <a:lstStyle/>
                    <a:p>
                      <a:pPr marL="342900" lvl="0" indent="-342900" algn="just">
                        <a:buFont typeface="Symbol" pitchFamily="2" charset="2"/>
                        <a:buChar char="-"/>
                      </a:pPr>
                      <a:r>
                        <a:rPr lang="fr-FR" sz="2000" dirty="0">
                          <a:effectLst/>
                          <a:latin typeface="+mn-lt"/>
                        </a:rPr>
                        <a:t> Réaliser un comité de pilotage de lancement </a:t>
                      </a:r>
                      <a:endParaRPr lang="fr-FR" sz="20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Chaque SAAD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effectLst/>
                          <a:latin typeface="+mn-lt"/>
                        </a:rPr>
                        <a:t>Avant le 1 mars 2024</a:t>
                      </a:r>
                      <a:endParaRPr lang="fr-FR" sz="20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277279"/>
                  </a:ext>
                </a:extLst>
              </a:tr>
              <a:tr h="484897">
                <a:tc>
                  <a:txBody>
                    <a:bodyPr/>
                    <a:lstStyle/>
                    <a:p>
                      <a:pPr marL="342900" lvl="0" indent="-342900" algn="just">
                        <a:buFont typeface="Symbol" pitchFamily="2" charset="2"/>
                        <a:buChar char="-"/>
                      </a:pPr>
                      <a:r>
                        <a:rPr lang="fr-FR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Faire le CR du webinaire et le déposer avec la présentation sur la page web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TASDA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Avant le 31 </a:t>
                      </a:r>
                      <a:r>
                        <a:rPr lang="fr-FR" sz="20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janv</a:t>
                      </a:r>
                      <a:r>
                        <a:rPr lang="fr-FR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2024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078500"/>
                  </a:ext>
                </a:extLst>
              </a:tr>
              <a:tr h="484897">
                <a:tc>
                  <a:txBody>
                    <a:bodyPr/>
                    <a:lstStyle/>
                    <a:p>
                      <a:pPr marL="342900" lvl="0" indent="-342900" algn="just">
                        <a:buFont typeface="Symbol" pitchFamily="2" charset="2"/>
                        <a:buChar char="-"/>
                      </a:pPr>
                      <a:r>
                        <a:rPr lang="fr-FR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Programmer les entretiens individuels avec chaque SAAD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TASDA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Avant le 31 </a:t>
                      </a:r>
                      <a:r>
                        <a:rPr lang="fr-FR" sz="20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janv</a:t>
                      </a:r>
                      <a:r>
                        <a:rPr lang="fr-FR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2024</a:t>
                      </a:r>
                    </a:p>
                    <a:p>
                      <a:pPr algn="ctr"/>
                      <a:endParaRPr lang="fr-FR" sz="20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281921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0F94A997-8592-5C44-A88E-71678C5BB946}"/>
              </a:ext>
            </a:extLst>
          </p:cNvPr>
          <p:cNvSpPr txBox="1"/>
          <p:nvPr/>
        </p:nvSpPr>
        <p:spPr>
          <a:xfrm>
            <a:off x="713251" y="4714319"/>
            <a:ext cx="8381958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Prochain WEBINAIRE  </a:t>
            </a:r>
            <a:r>
              <a:rPr lang="fr-FR" sz="2400" dirty="0"/>
              <a:t>: jeudi 7 mars 2024 de 10h30 à 12h</a:t>
            </a:r>
          </a:p>
          <a:p>
            <a:r>
              <a:rPr lang="fr-FR" sz="2400" b="1" dirty="0"/>
              <a:t>Objet</a:t>
            </a:r>
            <a:r>
              <a:rPr lang="fr-FR" sz="2400" dirty="0"/>
              <a:t> : lancement des groupe de travail 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86CC7F6-0E9D-631E-EB7C-6F48207F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AF6A-B58C-4840-A199-5D176BA6B0D2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4781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9AD7873-7FFF-A24D-81AC-38A5BD5DC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863" y="471674"/>
            <a:ext cx="5480607" cy="437327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61B1EE4-14DA-944A-B925-2ECE149FD711}"/>
              </a:ext>
            </a:extLst>
          </p:cNvPr>
          <p:cNvSpPr txBox="1"/>
          <p:nvPr/>
        </p:nvSpPr>
        <p:spPr>
          <a:xfrm>
            <a:off x="1647748" y="4844946"/>
            <a:ext cx="8381958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/>
              <a:t>Pouvons – nous prendre une photo pour communiquer sur le lancement de cette session ?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8BFC44A-1F51-5E2A-5BC9-B72EED491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AF6A-B58C-4840-A199-5D176BA6B0D2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6667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AA1E4E-E809-7748-819E-FF3CC7AF9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29" y="3521729"/>
            <a:ext cx="11067393" cy="82480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nous contacter: </a:t>
            </a:r>
            <a:r>
              <a:rPr lang="fr-F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contact@tasda.fr</a:t>
            </a:r>
            <a:r>
              <a:rPr lang="fr-F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r-FR" sz="3200" b="1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2400" b="1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400" dirty="0">
                <a:solidFill>
                  <a:schemeClr val="tx1"/>
                </a:solidFill>
              </a:rPr>
              <a:t>Personnes référentes (</a:t>
            </a:r>
            <a:r>
              <a:rPr lang="fr-FR" sz="2400" dirty="0" err="1">
                <a:solidFill>
                  <a:schemeClr val="tx1"/>
                </a:solidFill>
              </a:rPr>
              <a:t>Carsat</a:t>
            </a:r>
            <a:r>
              <a:rPr lang="fr-FR" sz="2400" dirty="0">
                <a:solidFill>
                  <a:schemeClr val="tx1"/>
                </a:solidFill>
              </a:rPr>
              <a:t>) : 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Nathalie VOGE : </a:t>
            </a:r>
            <a:r>
              <a:rPr lang="fr-FR" sz="2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nathalie.voge@carsat-ra.fr </a:t>
            </a:r>
            <a:r>
              <a:rPr lang="fr-FR" sz="2400" dirty="0">
                <a:solidFill>
                  <a:schemeClr val="tx1"/>
                </a:solidFill>
              </a:rPr>
              <a:t>et Patricia POYET: </a:t>
            </a:r>
            <a:r>
              <a:rPr lang="fr-FR" sz="24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patricia.poyet@carsat-ra.fr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55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5F6609-4930-BF43-B29C-148672124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Ordre du jour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1F5860-D0CE-4F4E-9838-EBA2E44FA3A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88304" y="1777393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sz="3200" dirty="0"/>
              <a:t>Tour de table et rappel du programme général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/>
              <a:t>Vision d’ensemble du cadrage stratégique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/>
              <a:t>Suggestion d’animation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/>
              <a:t>Plan d’actions  et prochain webinaire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B541AD-D1F2-9662-F2F0-D6362AE30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AF6A-B58C-4840-A199-5D176BA6B0D2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8283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C2CAEE-5070-C646-9580-2ED0023E7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205" y="3122176"/>
            <a:ext cx="6608618" cy="446546"/>
          </a:xfrm>
        </p:spPr>
        <p:txBody>
          <a:bodyPr>
            <a:normAutofit fontScale="90000"/>
          </a:bodyPr>
          <a:lstStyle/>
          <a:p>
            <a:r>
              <a:rPr lang="fr-FR" dirty="0"/>
              <a:t>1. Tour de table et </a:t>
            </a:r>
            <a:br>
              <a:rPr lang="fr-FR" dirty="0"/>
            </a:br>
            <a:r>
              <a:rPr lang="fr-FR" dirty="0"/>
              <a:t>rappel du programme général 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7B021EC-DFE3-DB2B-BBD4-451F1AC3E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AF6A-B58C-4840-A199-5D176BA6B0D2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0594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63779C-6B15-7949-8F34-196C4EE78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Tour de table 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6255A7EB-A1D1-2B4D-B183-DC000B6DF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667936"/>
              </p:ext>
            </p:extLst>
          </p:nvPr>
        </p:nvGraphicFramePr>
        <p:xfrm>
          <a:off x="287055" y="1537439"/>
          <a:ext cx="10998895" cy="45251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3501">
                  <a:extLst>
                    <a:ext uri="{9D8B030D-6E8A-4147-A177-3AD203B41FA5}">
                      <a16:colId xmlns:a16="http://schemas.microsoft.com/office/drawing/2014/main" val="897606737"/>
                    </a:ext>
                  </a:extLst>
                </a:gridCol>
                <a:gridCol w="1666594">
                  <a:extLst>
                    <a:ext uri="{9D8B030D-6E8A-4147-A177-3AD203B41FA5}">
                      <a16:colId xmlns:a16="http://schemas.microsoft.com/office/drawing/2014/main" val="3333782611"/>
                    </a:ext>
                  </a:extLst>
                </a:gridCol>
                <a:gridCol w="2544891">
                  <a:extLst>
                    <a:ext uri="{9D8B030D-6E8A-4147-A177-3AD203B41FA5}">
                      <a16:colId xmlns:a16="http://schemas.microsoft.com/office/drawing/2014/main" val="3533508458"/>
                    </a:ext>
                  </a:extLst>
                </a:gridCol>
                <a:gridCol w="2411439">
                  <a:extLst>
                    <a:ext uri="{9D8B030D-6E8A-4147-A177-3AD203B41FA5}">
                      <a16:colId xmlns:a16="http://schemas.microsoft.com/office/drawing/2014/main" val="713535471"/>
                    </a:ext>
                  </a:extLst>
                </a:gridCol>
                <a:gridCol w="2262470">
                  <a:extLst>
                    <a:ext uri="{9D8B030D-6E8A-4147-A177-3AD203B41FA5}">
                      <a16:colId xmlns:a16="http://schemas.microsoft.com/office/drawing/2014/main" val="2587268744"/>
                    </a:ext>
                  </a:extLst>
                </a:gridCol>
              </a:tblGrid>
              <a:tr h="8842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Nom de la structure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rgbClr val="43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Département d'intervention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rgbClr val="43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Nom  et prénom du Directeur de l'agence ou structure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rgbClr val="43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Courriel du directeur de l'agence ou structure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rgbClr val="43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chef de projet  déploiement du processus (nom et fonction)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rgbClr val="43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800599"/>
                  </a:ext>
                </a:extLst>
              </a:tr>
              <a:tr h="45511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ADAPA</a:t>
                      </a:r>
                      <a:endParaRPr lang="fr-FR" sz="14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01</a:t>
                      </a:r>
                      <a:endParaRPr lang="fr-FR" sz="1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NICOLOSI Thierry</a:t>
                      </a:r>
                      <a:endParaRPr lang="fr-FR" sz="1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sng" strike="noStrike" dirty="0">
                          <a:effectLst/>
                          <a:hlinkClick r:id="rId2"/>
                        </a:rPr>
                        <a:t>t.nicolosi@adapa01.com</a:t>
                      </a:r>
                      <a:endParaRPr lang="fr-FR" sz="1400" b="0" i="0" u="sng" strike="noStrike" dirty="0">
                        <a:solidFill>
                          <a:srgbClr val="0563C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Emilie MONNET, responsable pôle métier</a:t>
                      </a:r>
                      <a:endParaRPr lang="fr-FR" sz="1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46190"/>
                  </a:ext>
                </a:extLst>
              </a:tr>
              <a:tr h="45511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ADPA NORD-ISERE</a:t>
                      </a:r>
                      <a:endParaRPr lang="fr-FR" sz="14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38</a:t>
                      </a:r>
                      <a:endParaRPr lang="fr-FR" sz="1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FLACHET CHRISTINE</a:t>
                      </a:r>
                      <a:endParaRPr lang="fr-FR" sz="1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sng" strike="noStrike" dirty="0">
                          <a:effectLst/>
                          <a:hlinkClick r:id="rId3"/>
                        </a:rPr>
                        <a:t>cflachet@adpa-nordisere.org</a:t>
                      </a:r>
                      <a:endParaRPr lang="fr-FR" sz="1400" b="0" i="0" u="sng" strike="noStrike" dirty="0">
                        <a:solidFill>
                          <a:srgbClr val="0563C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MAUD CAVAILLON</a:t>
                      </a:r>
                      <a:endParaRPr lang="fr-FR" sz="1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021596"/>
                  </a:ext>
                </a:extLst>
              </a:tr>
              <a:tr h="45511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Association AVI</a:t>
                      </a:r>
                      <a:endParaRPr lang="fr-FR" sz="14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26</a:t>
                      </a:r>
                      <a:endParaRPr lang="fr-FR" sz="1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 err="1">
                          <a:effectLst/>
                        </a:rPr>
                        <a:t>Collot</a:t>
                      </a:r>
                      <a:r>
                        <a:rPr lang="fr-FR" sz="1400" u="none" strike="noStrike" dirty="0">
                          <a:effectLst/>
                        </a:rPr>
                        <a:t> Benjamin</a:t>
                      </a:r>
                      <a:endParaRPr lang="fr-FR" sz="1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sng" strike="noStrike">
                          <a:effectLst/>
                          <a:hlinkClick r:id="rId4"/>
                        </a:rPr>
                        <a:t>b.collot@avi26.org</a:t>
                      </a:r>
                      <a:endParaRPr lang="fr-FR" sz="1400" b="0" i="0" u="sng" strike="noStrike">
                        <a:solidFill>
                          <a:srgbClr val="0563C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Karine Da Silva adjointe à la direction/Coordinatrice</a:t>
                      </a:r>
                      <a:endParaRPr lang="fr-FR" sz="1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986820"/>
                  </a:ext>
                </a:extLst>
              </a:tr>
              <a:tr h="45511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CCAS EVIAN </a:t>
                      </a:r>
                      <a:endParaRPr lang="fr-FR" sz="14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74</a:t>
                      </a:r>
                      <a:endParaRPr lang="fr-FR" sz="1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Albane RUFFIER</a:t>
                      </a:r>
                      <a:endParaRPr lang="fr-FR" sz="1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sng" strike="noStrike">
                          <a:effectLst/>
                          <a:hlinkClick r:id="rId5"/>
                        </a:rPr>
                        <a:t>albane.ruffier@ville-evian.fr</a:t>
                      </a:r>
                      <a:endParaRPr lang="fr-FR" sz="1400" b="0" i="0" u="sng" strike="noStrike">
                        <a:solidFill>
                          <a:srgbClr val="0563C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Roxane Paul-</a:t>
                      </a:r>
                      <a:r>
                        <a:rPr lang="fr-FR" sz="1400" u="none" strike="noStrike" dirty="0" err="1">
                          <a:effectLst/>
                        </a:rPr>
                        <a:t>Wiencek</a:t>
                      </a:r>
                      <a:endParaRPr lang="fr-FR" sz="1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831658"/>
                  </a:ext>
                </a:extLst>
              </a:tr>
              <a:tr h="45511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CCAS Saint-Michel de Maurienne</a:t>
                      </a:r>
                      <a:endParaRPr lang="fr-FR" sz="14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73</a:t>
                      </a:r>
                      <a:endParaRPr lang="fr-FR" sz="1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Denis Pauline</a:t>
                      </a:r>
                      <a:endParaRPr lang="fr-FR" sz="1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sng" strike="noStrike">
                          <a:effectLst/>
                          <a:hlinkClick r:id="rId6"/>
                        </a:rPr>
                        <a:t>melanie.daout@smm73.fr</a:t>
                      </a:r>
                      <a:endParaRPr lang="fr-FR" sz="1400" b="0" i="0" u="sng" strike="noStrike">
                        <a:solidFill>
                          <a:srgbClr val="0563C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 err="1">
                          <a:effectLst/>
                        </a:rPr>
                        <a:t>Daout</a:t>
                      </a:r>
                      <a:r>
                        <a:rPr lang="fr-FR" sz="1400" u="none" strike="noStrike" dirty="0">
                          <a:effectLst/>
                        </a:rPr>
                        <a:t> Mélanie Coordinatrice</a:t>
                      </a:r>
                      <a:endParaRPr lang="fr-FR" sz="1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643606"/>
                  </a:ext>
                </a:extLst>
              </a:tr>
              <a:tr h="45511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Domusvi domicile Lyon 9</a:t>
                      </a:r>
                      <a:endParaRPr lang="fr-FR" sz="14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69</a:t>
                      </a:r>
                      <a:endParaRPr lang="fr-FR" sz="1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Bencharaa Kamel</a:t>
                      </a:r>
                      <a:br>
                        <a:rPr lang="fr-FR" sz="1400" u="none" strike="noStrike">
                          <a:effectLst/>
                        </a:rPr>
                      </a:br>
                      <a:endParaRPr lang="fr-FR" sz="1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sng" strike="noStrike">
                          <a:effectLst/>
                          <a:hlinkClick r:id="rId7"/>
                        </a:rPr>
                        <a:t>ra-lyon9@domusvi.com</a:t>
                      </a:r>
                      <a:endParaRPr lang="fr-FR" sz="1400" b="0" i="0" u="sng" strike="noStrike">
                        <a:solidFill>
                          <a:srgbClr val="0563C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508833"/>
                  </a:ext>
                </a:extLst>
              </a:tr>
              <a:tr h="45511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L'Entraide</a:t>
                      </a:r>
                      <a:endParaRPr lang="fr-FR" sz="14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69</a:t>
                      </a:r>
                      <a:endParaRPr lang="fr-FR" sz="1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Vignon Béatrice</a:t>
                      </a:r>
                      <a:endParaRPr lang="fr-FR" sz="1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sng" strike="noStrike">
                          <a:effectLst/>
                          <a:hlinkClick r:id="rId8"/>
                        </a:rPr>
                        <a:t>bvignon@lentraide.com</a:t>
                      </a:r>
                      <a:endParaRPr lang="fr-FR" sz="1400" b="0" i="0" u="sng" strike="noStrike">
                        <a:solidFill>
                          <a:srgbClr val="0563C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BEROUD Emilie IDEC</a:t>
                      </a:r>
                      <a:endParaRPr lang="fr-FR" sz="1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492449"/>
                  </a:ext>
                </a:extLst>
              </a:tr>
              <a:tr h="45511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SADVA</a:t>
                      </a:r>
                      <a:endParaRPr lang="fr-FR" sz="14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74</a:t>
                      </a:r>
                      <a:endParaRPr lang="fr-FR" sz="1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DEVILLE-CAVELLIN Stéphane</a:t>
                      </a:r>
                      <a:endParaRPr lang="fr-FR" sz="1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sng" strike="noStrike">
                          <a:effectLst/>
                          <a:hlinkClick r:id="rId9"/>
                        </a:rPr>
                        <a:t>stephane.deville@sadva.fr</a:t>
                      </a:r>
                      <a:endParaRPr lang="fr-FR" sz="1400" b="0" i="0" u="sng" strike="noStrike">
                        <a:solidFill>
                          <a:srgbClr val="0563C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Géraldine MORIN</a:t>
                      </a:r>
                      <a:endParaRPr lang="fr-FR" sz="1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2" marR="8912" marT="891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822148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46B310F-1E32-B2CC-8D53-2AAEE297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AF6A-B58C-4840-A199-5D176BA6B0D2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8820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246A13-AD7F-BC4C-8D12-959065EB4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12447" y="172022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Phase 1: </a:t>
            </a:r>
            <a:r>
              <a:rPr lang="fr-FR" dirty="0">
                <a:ea typeface="Times New Roman" panose="02020603050405020304" pitchFamily="18" charset="0"/>
              </a:rPr>
              <a:t>Définition du cadre de mise en place du processus</a:t>
            </a:r>
          </a:p>
          <a:p>
            <a:r>
              <a:rPr lang="fr-FR" dirty="0"/>
              <a:t>Phase 2: Formalisation du processus </a:t>
            </a:r>
          </a:p>
          <a:p>
            <a:r>
              <a:rPr lang="fr-FR" dirty="0"/>
              <a:t>Phase 3: Spécification SI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Phase 4: Cadrage du pilote </a:t>
            </a:r>
          </a:p>
          <a:p>
            <a:r>
              <a:rPr lang="fr-FR" dirty="0"/>
              <a:t>Phase 5: Mise en place et suivi du pilote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Phase 6: Evaluation </a:t>
            </a:r>
          </a:p>
          <a:p>
            <a:r>
              <a:rPr lang="fr-FR" dirty="0"/>
              <a:t>Phase 7: Déploiement 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31D3A90-CE6B-B541-8207-E96EEC6C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447" y="185326"/>
            <a:ext cx="6608618" cy="446546"/>
          </a:xfrm>
        </p:spPr>
        <p:txBody>
          <a:bodyPr>
            <a:normAutofit fontScale="90000"/>
          </a:bodyPr>
          <a:lstStyle/>
          <a:p>
            <a:r>
              <a:rPr lang="fr-FR" dirty="0"/>
              <a:t>Programme général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19A1F55-C24A-9645-AE83-55ECFC381231}"/>
              </a:ext>
            </a:extLst>
          </p:cNvPr>
          <p:cNvSpPr txBox="1"/>
          <p:nvPr/>
        </p:nvSpPr>
        <p:spPr>
          <a:xfrm>
            <a:off x="371527" y="1194449"/>
            <a:ext cx="1036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/>
              <a:t>Janv</a:t>
            </a:r>
            <a:r>
              <a:rPr lang="fr-FR" sz="1200" dirty="0"/>
              <a:t> 2024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9C5EFF2-5497-864C-87AF-2BF2AB263696}"/>
              </a:ext>
            </a:extLst>
          </p:cNvPr>
          <p:cNvSpPr txBox="1"/>
          <p:nvPr/>
        </p:nvSpPr>
        <p:spPr>
          <a:xfrm rot="16200000">
            <a:off x="715807" y="2099960"/>
            <a:ext cx="1036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6 mois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41F7853-0A77-7847-9CE5-FEB0127A0651}"/>
              </a:ext>
            </a:extLst>
          </p:cNvPr>
          <p:cNvSpPr txBox="1"/>
          <p:nvPr/>
        </p:nvSpPr>
        <p:spPr>
          <a:xfrm>
            <a:off x="376614" y="3012977"/>
            <a:ext cx="1036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Sept  2024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7E196F3-4FB5-F042-912E-D6BE9540D8C5}"/>
              </a:ext>
            </a:extLst>
          </p:cNvPr>
          <p:cNvSpPr txBox="1"/>
          <p:nvPr/>
        </p:nvSpPr>
        <p:spPr>
          <a:xfrm>
            <a:off x="428423" y="5731324"/>
            <a:ext cx="1036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/>
              <a:t>Fev</a:t>
            </a:r>
            <a:r>
              <a:rPr lang="fr-FR" sz="1200" dirty="0"/>
              <a:t> 2025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7B2F694-BA3B-A546-A28D-84CA13226685}"/>
              </a:ext>
            </a:extLst>
          </p:cNvPr>
          <p:cNvSpPr txBox="1"/>
          <p:nvPr/>
        </p:nvSpPr>
        <p:spPr>
          <a:xfrm rot="16200000">
            <a:off x="714980" y="3669715"/>
            <a:ext cx="1036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4 mois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D3239A1-4D08-124B-8F1A-ED5F5319ABE9}"/>
              </a:ext>
            </a:extLst>
          </p:cNvPr>
          <p:cNvSpPr txBox="1"/>
          <p:nvPr/>
        </p:nvSpPr>
        <p:spPr>
          <a:xfrm>
            <a:off x="1612447" y="1263641"/>
            <a:ext cx="2561920" cy="369332"/>
          </a:xfrm>
          <a:prstGeom prst="rect">
            <a:avLst/>
          </a:prstGeom>
          <a:solidFill>
            <a:srgbClr val="4372C4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Construction des outils 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FD67246-0CCC-2745-85C8-A2AD75633CEA}"/>
              </a:ext>
            </a:extLst>
          </p:cNvPr>
          <p:cNvSpPr txBox="1"/>
          <p:nvPr/>
        </p:nvSpPr>
        <p:spPr>
          <a:xfrm>
            <a:off x="1590595" y="3174502"/>
            <a:ext cx="2626040" cy="369332"/>
          </a:xfrm>
          <a:prstGeom prst="rect">
            <a:avLst/>
          </a:prstGeom>
          <a:solidFill>
            <a:srgbClr val="4372C4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Mise en place d’un pilote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664ED06-674A-634F-AF4E-6DB8F23898FE}"/>
              </a:ext>
            </a:extLst>
          </p:cNvPr>
          <p:cNvSpPr txBox="1"/>
          <p:nvPr/>
        </p:nvSpPr>
        <p:spPr>
          <a:xfrm>
            <a:off x="1580387" y="4516875"/>
            <a:ext cx="1252266" cy="369332"/>
          </a:xfrm>
          <a:prstGeom prst="rect">
            <a:avLst/>
          </a:prstGeom>
          <a:solidFill>
            <a:srgbClr val="4372C4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Évaluation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5D93661-32B1-DD4A-9A62-38C8A209FFF6}"/>
              </a:ext>
            </a:extLst>
          </p:cNvPr>
          <p:cNvSpPr txBox="1"/>
          <p:nvPr/>
        </p:nvSpPr>
        <p:spPr>
          <a:xfrm>
            <a:off x="366437" y="4378375"/>
            <a:ext cx="1036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/>
              <a:t>Janv</a:t>
            </a:r>
            <a:r>
              <a:rPr lang="fr-FR" sz="1200" dirty="0"/>
              <a:t> 2025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5DB2A85-A1A8-7347-B253-5EE7E31C250E}"/>
              </a:ext>
            </a:extLst>
          </p:cNvPr>
          <p:cNvSpPr txBox="1"/>
          <p:nvPr/>
        </p:nvSpPr>
        <p:spPr>
          <a:xfrm rot="16200000">
            <a:off x="717135" y="5194259"/>
            <a:ext cx="1036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2 mois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5DD98472-1193-3848-B5A8-8E5EFA7E14A1}"/>
              </a:ext>
            </a:extLst>
          </p:cNvPr>
          <p:cNvCxnSpPr>
            <a:cxnSpLocks/>
          </p:cNvCxnSpPr>
          <p:nvPr/>
        </p:nvCxnSpPr>
        <p:spPr>
          <a:xfrm flipH="1">
            <a:off x="1372545" y="1589749"/>
            <a:ext cx="12944" cy="1397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4D943E28-8F67-D94F-9699-5C44896FCFE5}"/>
              </a:ext>
            </a:extLst>
          </p:cNvPr>
          <p:cNvCxnSpPr>
            <a:cxnSpLocks/>
          </p:cNvCxnSpPr>
          <p:nvPr/>
        </p:nvCxnSpPr>
        <p:spPr>
          <a:xfrm flipH="1">
            <a:off x="1372545" y="3175045"/>
            <a:ext cx="2317" cy="1151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0A2BA4EF-927D-5C4D-B85F-CA7A141C8C53}"/>
              </a:ext>
            </a:extLst>
          </p:cNvPr>
          <p:cNvCxnSpPr>
            <a:cxnSpLocks/>
          </p:cNvCxnSpPr>
          <p:nvPr/>
        </p:nvCxnSpPr>
        <p:spPr>
          <a:xfrm flipH="1">
            <a:off x="1385489" y="4617645"/>
            <a:ext cx="2317" cy="1151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00F55A3-CE4D-224C-28D7-A130DDC9F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AF6A-B58C-4840-A199-5D176BA6B0D2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7340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671B868-E58A-D11F-2E99-09A5B44C9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-786236"/>
            <a:ext cx="7772400" cy="391043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EC3AE9-F907-7746-9278-6DC51159E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Programme général 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86606CA-2285-214A-A807-036B90FF8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011755"/>
              </p:ext>
            </p:extLst>
          </p:nvPr>
        </p:nvGraphicFramePr>
        <p:xfrm>
          <a:off x="497636" y="1880726"/>
          <a:ext cx="11497139" cy="4284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8133">
                  <a:extLst>
                    <a:ext uri="{9D8B030D-6E8A-4147-A177-3AD203B41FA5}">
                      <a16:colId xmlns:a16="http://schemas.microsoft.com/office/drawing/2014/main" val="4199296082"/>
                    </a:ext>
                  </a:extLst>
                </a:gridCol>
                <a:gridCol w="717849">
                  <a:extLst>
                    <a:ext uri="{9D8B030D-6E8A-4147-A177-3AD203B41FA5}">
                      <a16:colId xmlns:a16="http://schemas.microsoft.com/office/drawing/2014/main" val="2106286011"/>
                    </a:ext>
                  </a:extLst>
                </a:gridCol>
                <a:gridCol w="752582">
                  <a:extLst>
                    <a:ext uri="{9D8B030D-6E8A-4147-A177-3AD203B41FA5}">
                      <a16:colId xmlns:a16="http://schemas.microsoft.com/office/drawing/2014/main" val="1458976124"/>
                    </a:ext>
                  </a:extLst>
                </a:gridCol>
                <a:gridCol w="1292487">
                  <a:extLst>
                    <a:ext uri="{9D8B030D-6E8A-4147-A177-3AD203B41FA5}">
                      <a16:colId xmlns:a16="http://schemas.microsoft.com/office/drawing/2014/main" val="1024549120"/>
                    </a:ext>
                  </a:extLst>
                </a:gridCol>
                <a:gridCol w="4346088">
                  <a:extLst>
                    <a:ext uri="{9D8B030D-6E8A-4147-A177-3AD203B41FA5}">
                      <a16:colId xmlns:a16="http://schemas.microsoft.com/office/drawing/2014/main" val="782840159"/>
                    </a:ext>
                  </a:extLst>
                </a:gridCol>
              </a:tblGrid>
              <a:tr h="502284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5713" marR="35713" marT="0" marB="0" anchor="ctr">
                    <a:solidFill>
                      <a:srgbClr val="43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Distanciel</a:t>
                      </a:r>
                      <a:endParaRPr lang="fr-FR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3" marR="35713" marT="0" marB="0" anchor="ctr">
                    <a:solidFill>
                      <a:srgbClr val="43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Présentiel</a:t>
                      </a:r>
                      <a:endParaRPr lang="fr-FR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3" marR="35713" marT="0" marB="0" anchor="ctr">
                    <a:solidFill>
                      <a:srgbClr val="43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Dates</a:t>
                      </a:r>
                    </a:p>
                  </a:txBody>
                  <a:tcPr marL="35713" marR="35713" marT="0" marB="0" anchor="ctr">
                    <a:solidFill>
                      <a:srgbClr val="43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Travaux intermédiaires SAAD 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3" marR="35713" marT="0" marB="0" anchor="ctr">
                    <a:solidFill>
                      <a:srgbClr val="43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553437"/>
                  </a:ext>
                </a:extLst>
              </a:tr>
              <a:tr h="251142">
                <a:tc>
                  <a:txBody>
                    <a:bodyPr/>
                    <a:lstStyle/>
                    <a:p>
                      <a:pPr algn="r"/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Entretien téléphonique avec les SAAD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3" marR="357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5713" marR="357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35713" marR="35713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effectLst/>
                          <a:latin typeface="+mn-lt"/>
                        </a:rPr>
                        <a:t>Janv.2024</a:t>
                      </a:r>
                    </a:p>
                  </a:txBody>
                  <a:tcPr marL="35713" marR="35713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35713" marR="3571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661395"/>
                  </a:ext>
                </a:extLst>
              </a:tr>
              <a:tr h="251142">
                <a:tc gridSpan="5"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1 à 4 : définition du cadre , formalisation process, spécification outil SI, cadrage du pilote </a:t>
                      </a:r>
                    </a:p>
                  </a:txBody>
                  <a:tcPr marL="35713" marR="35713" marT="0" marB="0">
                    <a:solidFill>
                      <a:srgbClr val="43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415572"/>
                  </a:ext>
                </a:extLst>
              </a:tr>
              <a:tr h="25114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Webinaire 1 : cadrage stratégique 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effectLst/>
                          <a:latin typeface="+mn-lt"/>
                        </a:rPr>
                        <a:t>25 janv. 2024</a:t>
                      </a: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effectLst/>
                          <a:latin typeface="+mn-lt"/>
                        </a:rPr>
                        <a:t>Réalisation d’un copil de lancement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547247"/>
                  </a:ext>
                </a:extLst>
              </a:tr>
              <a:tr h="26670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Webinaire 2 : lancement des Gp de travail 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effectLst/>
                          <a:latin typeface="+mn-lt"/>
                        </a:rPr>
                        <a:t>7 mars 2024</a:t>
                      </a: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effectLst/>
                          <a:latin typeface="+mn-lt"/>
                        </a:rPr>
                        <a:t>Lancement des groupes de travail, animation des sessions</a:t>
                      </a: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40906"/>
                  </a:ext>
                </a:extLst>
              </a:tr>
              <a:tr h="251142">
                <a:tc>
                  <a:txBody>
                    <a:bodyPr/>
                    <a:lstStyle/>
                    <a:p>
                      <a:pPr algn="r"/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Intervention auprès des SAAD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3" marR="357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3" marR="357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effectLst/>
                          <a:latin typeface="+mn-lt"/>
                        </a:rPr>
                        <a:t>X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35713" marR="35713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effectLst/>
                          <a:latin typeface="+mn-lt"/>
                        </a:rPr>
                        <a:t>Mars/avril 2024</a:t>
                      </a:r>
                    </a:p>
                  </a:txBody>
                  <a:tcPr marL="35713" marR="35713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35713" marR="3571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622291"/>
                  </a:ext>
                </a:extLst>
              </a:tr>
              <a:tr h="25114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Webinaire 3 : suivi des travaux 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effectLst/>
                          <a:latin typeface="+mn-lt"/>
                        </a:rPr>
                        <a:t>11 avril 2024</a:t>
                      </a: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effectLst/>
                          <a:latin typeface="+mn-lt"/>
                        </a:rPr>
                        <a:t>Animation des groupes de travail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093252"/>
                  </a:ext>
                </a:extLst>
              </a:tr>
              <a:tr h="25114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Webinaire 4 : suivi des travaux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effectLst/>
                          <a:latin typeface="+mn-lt"/>
                        </a:rPr>
                        <a:t>30 mai 2024</a:t>
                      </a: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267390"/>
                  </a:ext>
                </a:extLst>
              </a:tr>
              <a:tr h="25114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Webinaire en + : démo de </a:t>
                      </a:r>
                      <a:r>
                        <a:rPr lang="fr-FR" sz="1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Monsisra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Mai 2024</a:t>
                      </a: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497439"/>
                  </a:ext>
                </a:extLst>
              </a:tr>
              <a:tr h="25114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Webinaire 4 bis : fin des travaux - SI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27 juin 2024</a:t>
                      </a: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>
                          <a:effectLst/>
                          <a:latin typeface="+mn-lt"/>
                        </a:rPr>
                        <a:t>Synthèse des travaux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508004"/>
                  </a:ext>
                </a:extLst>
              </a:tr>
              <a:tr h="25114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Webinaire 5 : cadrage d’un pilote 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5 sept 2024</a:t>
                      </a: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Réalisation d’un copil: arbitrage des propositions</a:t>
                      </a: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75912"/>
                  </a:ext>
                </a:extLst>
              </a:tr>
              <a:tr h="251142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Phase 5 à 7 : mise en place et suivi du pilote, évaluation et cadre du déploiement</a:t>
                      </a:r>
                    </a:p>
                  </a:txBody>
                  <a:tcPr marL="35713" marR="35713" marT="0" marB="0">
                    <a:solidFill>
                      <a:srgbClr val="43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729035"/>
                  </a:ext>
                </a:extLst>
              </a:tr>
              <a:tr h="25114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Webinaire 6 : suivi n°1 du pilote 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effectLst/>
                          <a:latin typeface="+mn-lt"/>
                        </a:rPr>
                        <a:t> </a:t>
                      </a:r>
                      <a:endParaRPr lang="fr-FR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fr-FR" sz="1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</a:t>
                      </a:r>
                      <a:r>
                        <a:rPr lang="fr-FR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2024</a:t>
                      </a: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>
                          <a:effectLst/>
                          <a:latin typeface="+mn-lt"/>
                        </a:rPr>
                        <a:t>Mise en œuvre et suivi d’un pilote, </a:t>
                      </a:r>
                      <a:endParaRPr lang="fr-FR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982456"/>
                  </a:ext>
                </a:extLst>
              </a:tr>
              <a:tr h="25114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Webinaire 7 : suivi n°2 du pilote 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31 </a:t>
                      </a:r>
                      <a:r>
                        <a:rPr lang="fr-FR" sz="1400" dirty="0" err="1">
                          <a:effectLst/>
                          <a:latin typeface="+mn-lt"/>
                        </a:rPr>
                        <a:t>oct</a:t>
                      </a:r>
                      <a:r>
                        <a:rPr lang="fr-FR" sz="1400" dirty="0">
                          <a:effectLst/>
                          <a:latin typeface="+mn-lt"/>
                        </a:rPr>
                        <a:t> 2024</a:t>
                      </a: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>
                          <a:effectLst/>
                          <a:latin typeface="+mn-lt"/>
                        </a:rPr>
                        <a:t>Mise en place de l’évaluation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034366"/>
                  </a:ext>
                </a:extLst>
              </a:tr>
              <a:tr h="25114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Webinaire 8 : bilan du pilote 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effectLst/>
                          <a:latin typeface="+mn-lt"/>
                        </a:rPr>
                        <a:t>Janv</a:t>
                      </a:r>
                      <a:r>
                        <a:rPr lang="fr-FR" sz="1400" dirty="0">
                          <a:effectLst/>
                          <a:latin typeface="+mn-lt"/>
                        </a:rPr>
                        <a:t> 2025</a:t>
                      </a: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effectLst/>
                          <a:latin typeface="+mn-lt"/>
                        </a:rPr>
                        <a:t>Synthèse de l’expérience du pilote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942207"/>
                  </a:ext>
                </a:extLst>
              </a:tr>
              <a:tr h="25114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Webinaire 9 : cadrage du déploiement 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 </a:t>
                      </a: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effectLst/>
                          <a:latin typeface="+mn-lt"/>
                        </a:rPr>
                        <a:t>Fev</a:t>
                      </a:r>
                      <a:r>
                        <a:rPr lang="fr-FR" sz="1400" dirty="0">
                          <a:effectLst/>
                          <a:latin typeface="+mn-lt"/>
                        </a:rPr>
                        <a:t> 2025</a:t>
                      </a: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effectLst/>
                          <a:latin typeface="+mn-lt"/>
                        </a:rPr>
                        <a:t>Réalisation d’un copil de suivi</a:t>
                      </a:r>
                    </a:p>
                  </a:txBody>
                  <a:tcPr marL="35713" marR="35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709893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E51120-C88A-5F4E-F9C3-AF7264776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AF6A-B58C-4840-A199-5D176BA6B0D2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2624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5F6609-4930-BF43-B29C-148672124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Programme général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1F5860-D0CE-4F4E-9838-EBA2E44FA3A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489294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sz="2000" b="1" dirty="0"/>
          </a:p>
          <a:p>
            <a:pPr marL="0" indent="0">
              <a:buNone/>
            </a:pPr>
            <a:r>
              <a:rPr lang="fr-FR" sz="2400" b="1" dirty="0"/>
              <a:t>Un interlocuteur TASDA par SAAD</a:t>
            </a:r>
          </a:p>
          <a:p>
            <a:pPr marL="0" indent="0">
              <a:buNone/>
            </a:pPr>
            <a:endParaRPr lang="fr-FR" sz="2200" b="1" dirty="0"/>
          </a:p>
          <a:p>
            <a:r>
              <a:rPr lang="fr-FR" sz="2200" dirty="0"/>
              <a:t>Amandine Porcher- Sala : </a:t>
            </a:r>
            <a:r>
              <a:rPr lang="fr-FR" sz="2200" dirty="0">
                <a:hlinkClick r:id="rId2"/>
              </a:rPr>
              <a:t>amandine.porcher@tasda.fr</a:t>
            </a:r>
            <a:endParaRPr lang="fr-FR" sz="2200" dirty="0"/>
          </a:p>
          <a:p>
            <a:pPr marL="0" indent="0">
              <a:buNone/>
            </a:pPr>
            <a:r>
              <a:rPr lang="fr-FR" sz="2200" dirty="0"/>
              <a:t>	▷ Association AVI, ADAPA, ADPA Nord-Isère </a:t>
            </a:r>
          </a:p>
          <a:p>
            <a:pPr marL="0" indent="0">
              <a:buNone/>
            </a:pPr>
            <a:r>
              <a:rPr lang="fr-FR" sz="2200" dirty="0"/>
              <a:t>	</a:t>
            </a:r>
          </a:p>
          <a:p>
            <a:r>
              <a:rPr lang="fr-FR" sz="2200" dirty="0"/>
              <a:t>Thérèse Rondeau : </a:t>
            </a:r>
            <a:r>
              <a:rPr lang="fr-FR" sz="2200" dirty="0">
                <a:hlinkClick r:id="rId3"/>
              </a:rPr>
              <a:t>therese.rondeau@tasda.fr</a:t>
            </a:r>
            <a:endParaRPr lang="fr-FR" sz="2200" dirty="0"/>
          </a:p>
          <a:p>
            <a:pPr marL="457200" lvl="1" indent="0">
              <a:buNone/>
            </a:pPr>
            <a:r>
              <a:rPr lang="fr-FR" sz="2200" dirty="0"/>
              <a:t>	 ▷CCAS  Saint-Jean de Maurienne, L’entraide, </a:t>
            </a:r>
            <a:r>
              <a:rPr lang="fr-FR" sz="2200" dirty="0" err="1"/>
              <a:t>Domusvi</a:t>
            </a:r>
            <a:r>
              <a:rPr lang="fr-FR" sz="2200" dirty="0"/>
              <a:t> domicile Lyon 9</a:t>
            </a:r>
          </a:p>
          <a:p>
            <a:pPr marL="0" indent="0">
              <a:buNone/>
            </a:pPr>
            <a:r>
              <a:rPr lang="fr-FR" sz="2200" dirty="0"/>
              <a:t>	</a:t>
            </a:r>
          </a:p>
          <a:p>
            <a:r>
              <a:rPr lang="fr-FR" sz="2200" dirty="0"/>
              <a:t>Julie Charvet : </a:t>
            </a:r>
            <a:r>
              <a:rPr lang="fr-FR" sz="2200" dirty="0">
                <a:hlinkClick r:id="rId4"/>
              </a:rPr>
              <a:t>julie.charvet@tasda.fr</a:t>
            </a:r>
            <a:endParaRPr lang="fr-FR" sz="2200" dirty="0"/>
          </a:p>
          <a:p>
            <a:pPr marL="0" indent="0">
              <a:buNone/>
            </a:pPr>
            <a:r>
              <a:rPr lang="fr-FR" sz="2200" dirty="0"/>
              <a:t>	 ▷ CCAS Evian, SADVA </a:t>
            </a:r>
          </a:p>
          <a:p>
            <a:pPr marL="457200" lvl="1" indent="0">
              <a:buNone/>
            </a:pPr>
            <a:r>
              <a:rPr lang="fr-FR" sz="1800" dirty="0"/>
              <a:t>	</a:t>
            </a:r>
            <a:endParaRPr lang="fr-FR" sz="16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9D8541-A1ED-813A-1BAB-E362C6BA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AF6A-B58C-4840-A199-5D176BA6B0D2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0711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C2CAEE-5070-C646-9580-2ED0023E7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205" y="3122176"/>
            <a:ext cx="6608618" cy="446546"/>
          </a:xfrm>
        </p:spPr>
        <p:txBody>
          <a:bodyPr>
            <a:normAutofit fontScale="90000"/>
          </a:bodyPr>
          <a:lstStyle/>
          <a:p>
            <a:r>
              <a:rPr lang="fr-FR" dirty="0"/>
              <a:t>2. Vision d’ensemble du cadrage stratégique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0DB2F9E-D73C-0739-64AE-8347BC6BE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AF6A-B58C-4840-A199-5D176BA6B0D2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855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8BEDEF5-9093-3AEF-AC58-C14EF8A9A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447" y="0"/>
            <a:ext cx="7379677" cy="3720523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E393545F-E0E3-4F41-80A6-31E561A7B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447" y="473425"/>
            <a:ext cx="6608618" cy="446546"/>
          </a:xfrm>
        </p:spPr>
        <p:txBody>
          <a:bodyPr>
            <a:normAutofit fontScale="90000"/>
          </a:bodyPr>
          <a:lstStyle/>
          <a:p>
            <a:r>
              <a:rPr lang="fr-FR" dirty="0"/>
              <a:t>Vision d’ensemble du cadrage stratégique  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BFEA5F8-3AC5-A703-0BB6-D73FAAFB43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971605"/>
              </p:ext>
            </p:extLst>
          </p:nvPr>
        </p:nvGraphicFramePr>
        <p:xfrm>
          <a:off x="134815" y="2630455"/>
          <a:ext cx="11922369" cy="3754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52486">
                  <a:extLst>
                    <a:ext uri="{9D8B030D-6E8A-4147-A177-3AD203B41FA5}">
                      <a16:colId xmlns:a16="http://schemas.microsoft.com/office/drawing/2014/main" val="2068296350"/>
                    </a:ext>
                  </a:extLst>
                </a:gridCol>
                <a:gridCol w="1114593">
                  <a:extLst>
                    <a:ext uri="{9D8B030D-6E8A-4147-A177-3AD203B41FA5}">
                      <a16:colId xmlns:a16="http://schemas.microsoft.com/office/drawing/2014/main" val="3761131236"/>
                    </a:ext>
                  </a:extLst>
                </a:gridCol>
                <a:gridCol w="4890950">
                  <a:extLst>
                    <a:ext uri="{9D8B030D-6E8A-4147-A177-3AD203B41FA5}">
                      <a16:colId xmlns:a16="http://schemas.microsoft.com/office/drawing/2014/main" val="701772040"/>
                    </a:ext>
                  </a:extLst>
                </a:gridCol>
                <a:gridCol w="971812">
                  <a:extLst>
                    <a:ext uri="{9D8B030D-6E8A-4147-A177-3AD203B41FA5}">
                      <a16:colId xmlns:a16="http://schemas.microsoft.com/office/drawing/2014/main" val="1016454832"/>
                    </a:ext>
                  </a:extLst>
                </a:gridCol>
                <a:gridCol w="877876">
                  <a:extLst>
                    <a:ext uri="{9D8B030D-6E8A-4147-A177-3AD203B41FA5}">
                      <a16:colId xmlns:a16="http://schemas.microsoft.com/office/drawing/2014/main" val="2333152304"/>
                    </a:ext>
                  </a:extLst>
                </a:gridCol>
                <a:gridCol w="1397111">
                  <a:extLst>
                    <a:ext uri="{9D8B030D-6E8A-4147-A177-3AD203B41FA5}">
                      <a16:colId xmlns:a16="http://schemas.microsoft.com/office/drawing/2014/main" val="1142512806"/>
                    </a:ext>
                  </a:extLst>
                </a:gridCol>
                <a:gridCol w="1117541">
                  <a:extLst>
                    <a:ext uri="{9D8B030D-6E8A-4147-A177-3AD203B41FA5}">
                      <a16:colId xmlns:a16="http://schemas.microsoft.com/office/drawing/2014/main" val="1788274308"/>
                    </a:ext>
                  </a:extLst>
                </a:gridCol>
              </a:tblGrid>
              <a:tr h="185224">
                <a:tc rowSpan="6"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  <a:p>
                      <a:pPr algn="ctr"/>
                      <a:endParaRPr lang="fr-FR" sz="1600" dirty="0"/>
                    </a:p>
                    <a:p>
                      <a:pPr algn="ctr"/>
                      <a:endParaRPr lang="fr-FR" sz="1600" dirty="0"/>
                    </a:p>
                    <a:p>
                      <a:pPr algn="ctr"/>
                      <a:endParaRPr lang="fr-FR" sz="1600" dirty="0"/>
                    </a:p>
                    <a:p>
                      <a:pPr algn="ctr"/>
                      <a:endParaRPr lang="fr-FR" sz="1600" dirty="0"/>
                    </a:p>
                    <a:p>
                      <a:pPr algn="ctr"/>
                      <a:r>
                        <a:rPr lang="fr-FR" sz="1600" dirty="0"/>
                        <a:t>Phase 1: </a:t>
                      </a:r>
                    </a:p>
                    <a:p>
                      <a:pPr algn="ctr"/>
                      <a:r>
                        <a:rPr lang="fr-FR" sz="1600" dirty="0"/>
                        <a:t>Définition du cadre de mise en place du processus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ÉTAPES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ACTEURS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8216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bg1"/>
                          </a:solidFill>
                        </a:rPr>
                        <a:t>COPIL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bg1"/>
                          </a:solidFill>
                        </a:rPr>
                        <a:t>GT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bg1"/>
                          </a:solidFill>
                        </a:rPr>
                        <a:t>Autres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3311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Étape 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Mettre en place les instance de pilotage (COPIL)  et groupe de travail (GT)</a:t>
                      </a:r>
                    </a:p>
                    <a:p>
                      <a:endParaRPr lang="fr-FR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Décision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8581425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Étape 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Déterminer l'organisation pressentie pour le  déploiement et le planning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Décision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8061288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Étape 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Déterminer les orientations SI </a:t>
                      </a:r>
                    </a:p>
                    <a:p>
                      <a:endParaRPr lang="fr-FR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Décision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0942016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Étape 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Mettre en place des réunions d'information sur la démarche </a:t>
                      </a:r>
                    </a:p>
                    <a:p>
                      <a:endParaRPr lang="fr-FR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>
                    <a:pattFill prst="wd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>
                    <a:pattFill prst="wd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Information CVS, CSE,  équipe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Validation CA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136329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1FABCC9-6B78-50EB-A511-F46A4285F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AF6A-B58C-4840-A199-5D176BA6B0D2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19164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2" id="{D85EDB1F-1645-D84E-BCF8-A5BCCAEA1920}" vid="{DF1F9BF9-A764-D348-A438-CCF030744644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2" id="{D85EDB1F-1645-D84E-BCF8-A5BCCAEA1920}" vid="{5A7C2A2C-C651-B147-BCF0-DDD4E39856E1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239</TotalTime>
  <Words>1490</Words>
  <Application>Microsoft Macintosh PowerPoint</Application>
  <PresentationFormat>Grand écran</PresentationFormat>
  <Paragraphs>257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Corbel</vt:lpstr>
      <vt:lpstr>Courier New</vt:lpstr>
      <vt:lpstr>Symbol</vt:lpstr>
      <vt:lpstr>Verdana</vt:lpstr>
      <vt:lpstr>Thème Office</vt:lpstr>
      <vt:lpstr>Conception personnalisée</vt:lpstr>
      <vt:lpstr>Processus « sentinelle »  repérage et prévention des risques de fragilisation d’un bénéficiaire dans le cadre de l’accompagnement du plan d’aide OSCAR ou APA / PCH. </vt:lpstr>
      <vt:lpstr>Ordre du jour </vt:lpstr>
      <vt:lpstr>1. Tour de table et  rappel du programme général  </vt:lpstr>
      <vt:lpstr>Tour de table </vt:lpstr>
      <vt:lpstr>Programme général </vt:lpstr>
      <vt:lpstr>Programme général </vt:lpstr>
      <vt:lpstr>Programme général</vt:lpstr>
      <vt:lpstr>2. Vision d’ensemble du cadrage stratégique</vt:lpstr>
      <vt:lpstr>Vision d’ensemble du cadrage stratégique  </vt:lpstr>
      <vt:lpstr>Vision d’ensemble du cadrage stratégique  </vt:lpstr>
      <vt:lpstr>3. Proposition d’animation </vt:lpstr>
      <vt:lpstr>Proposition d’animation du copil </vt:lpstr>
      <vt:lpstr>Proposition d’animation du copil </vt:lpstr>
      <vt:lpstr>3. Plan d’actions et prochain webinaire</vt:lpstr>
      <vt:lpstr> Plan d’actions et prochain webinaire </vt:lpstr>
      <vt:lpstr>Présentation PowerPoint</vt:lpstr>
      <vt:lpstr>Pour nous contacter: contact@tasda.fr   Personnes référentes (Carsat) :  Nathalie VOGE : nathalie.voge@carsat-ra.fr et Patricia POYET: patricia.poyet@carsat-ra.fr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 charvet</dc:creator>
  <cp:lastModifiedBy>Véronique Chirié</cp:lastModifiedBy>
  <cp:revision>22</cp:revision>
  <dcterms:created xsi:type="dcterms:W3CDTF">2024-01-16T12:25:48Z</dcterms:created>
  <dcterms:modified xsi:type="dcterms:W3CDTF">2024-01-17T16:29:36Z</dcterms:modified>
</cp:coreProperties>
</file>