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354" r:id="rId3"/>
    <p:sldId id="388" r:id="rId4"/>
    <p:sldId id="353" r:id="rId5"/>
    <p:sldId id="352" r:id="rId6"/>
    <p:sldId id="385" r:id="rId7"/>
    <p:sldId id="350" r:id="rId8"/>
    <p:sldId id="351" r:id="rId9"/>
    <p:sldId id="386" r:id="rId10"/>
    <p:sldId id="387" r:id="rId11"/>
    <p:sldId id="259" r:id="rId12"/>
    <p:sldId id="260" r:id="rId13"/>
    <p:sldId id="342" r:id="rId14"/>
    <p:sldId id="268" r:id="rId15"/>
    <p:sldId id="270" r:id="rId16"/>
    <p:sldId id="356" r:id="rId17"/>
    <p:sldId id="363" r:id="rId18"/>
    <p:sldId id="361" r:id="rId19"/>
    <p:sldId id="357" r:id="rId20"/>
    <p:sldId id="358" r:id="rId21"/>
    <p:sldId id="359"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4472C4"/>
    <a:srgbClr val="929000"/>
    <a:srgbClr val="385723"/>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1"/>
    <p:restoredTop sz="90668"/>
  </p:normalViewPr>
  <p:slideViewPr>
    <p:cSldViewPr snapToGrid="0" snapToObjects="1">
      <p:cViewPr varScale="1">
        <p:scale>
          <a:sx n="73" d="100"/>
          <a:sy n="73" d="100"/>
        </p:scale>
        <p:origin x="408" y="1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C43A94-AABC-D847-BBBF-739A39862FC7}" type="doc">
      <dgm:prSet loTypeId="urn:microsoft.com/office/officeart/2005/8/layout/bProcess3" loCatId="" qsTypeId="urn:microsoft.com/office/officeart/2005/8/quickstyle/simple4" qsCatId="simple" csTypeId="urn:microsoft.com/office/officeart/2005/8/colors/accent1_2" csCatId="accent1" phldr="1"/>
      <dgm:spPr/>
      <dgm:t>
        <a:bodyPr/>
        <a:lstStyle/>
        <a:p>
          <a:endParaRPr lang="fr-FR"/>
        </a:p>
      </dgm:t>
    </dgm:pt>
    <dgm:pt modelId="{96912E12-3622-C840-A22B-56A80CD0E8A9}">
      <dgm:prSet phldrT="[Texte]" custT="1"/>
      <dgm:spPr>
        <a:solidFill>
          <a:srgbClr val="385723"/>
        </a:solidFill>
      </dgm:spPr>
      <dgm:t>
        <a:bodyPr/>
        <a:lstStyle/>
        <a:p>
          <a:r>
            <a:rPr lang="fr-FR" sz="1800" dirty="0"/>
            <a:t>L’intervenant arrive au domicile du bénéficiaire</a:t>
          </a:r>
        </a:p>
      </dgm:t>
    </dgm:pt>
    <dgm:pt modelId="{31BFC05E-435E-E845-9961-71344B6E654A}" type="parTrans" cxnId="{46E174B3-999D-1645-8181-2AA08144FAE6}">
      <dgm:prSet/>
      <dgm:spPr/>
      <dgm:t>
        <a:bodyPr/>
        <a:lstStyle/>
        <a:p>
          <a:endParaRPr lang="fr-FR" sz="1400"/>
        </a:p>
      </dgm:t>
    </dgm:pt>
    <dgm:pt modelId="{C43AAAC2-A9B9-0E46-9F8F-1E8A9BBE3AD8}" type="sibTrans" cxnId="{46E174B3-999D-1645-8181-2AA08144FAE6}">
      <dgm:prSet custT="1"/>
      <dgm:spPr/>
      <dgm:t>
        <a:bodyPr/>
        <a:lstStyle/>
        <a:p>
          <a:endParaRPr lang="fr-FR" sz="300"/>
        </a:p>
      </dgm:t>
    </dgm:pt>
    <dgm:pt modelId="{74184B17-23F0-3148-A34C-7729DF403F3C}">
      <dgm:prSet phldrT="[Texte]" custT="1"/>
      <dgm:spPr>
        <a:solidFill>
          <a:srgbClr val="385723"/>
        </a:solidFill>
      </dgm:spPr>
      <dgm:t>
        <a:bodyPr/>
        <a:lstStyle/>
        <a:p>
          <a:r>
            <a:rPr lang="fr-FR" sz="1800" dirty="0"/>
            <a:t>L’intervenant repère un risque de fragilisation </a:t>
          </a:r>
          <a:r>
            <a:rPr lang="mr-IN" sz="1800" dirty="0"/>
            <a:t>–</a:t>
          </a:r>
          <a:r>
            <a:rPr lang="fr-FR" sz="1800" dirty="0"/>
            <a:t> et le note sur la grille</a:t>
          </a:r>
        </a:p>
      </dgm:t>
    </dgm:pt>
    <dgm:pt modelId="{CC2800F8-ACFE-BD4F-A170-A4336916DB29}" type="parTrans" cxnId="{7B106628-2FBD-6541-88D2-27E3490338A1}">
      <dgm:prSet/>
      <dgm:spPr/>
      <dgm:t>
        <a:bodyPr/>
        <a:lstStyle/>
        <a:p>
          <a:endParaRPr lang="fr-FR" sz="1400"/>
        </a:p>
      </dgm:t>
    </dgm:pt>
    <dgm:pt modelId="{2D74277E-E726-D44F-9DDA-0DA7D79243EF}" type="sibTrans" cxnId="{7B106628-2FBD-6541-88D2-27E3490338A1}">
      <dgm:prSet custT="1"/>
      <dgm:spPr/>
      <dgm:t>
        <a:bodyPr/>
        <a:lstStyle/>
        <a:p>
          <a:endParaRPr lang="fr-FR" sz="300"/>
        </a:p>
      </dgm:t>
    </dgm:pt>
    <dgm:pt modelId="{510E6A37-7F8E-094A-9C63-56981D56CB1B}">
      <dgm:prSet phldrT="[Texte]" custT="1"/>
      <dgm:spPr>
        <a:solidFill>
          <a:srgbClr val="385723"/>
        </a:solidFill>
      </dgm:spPr>
      <dgm:t>
        <a:bodyPr/>
        <a:lstStyle/>
        <a:p>
          <a:r>
            <a:rPr lang="fr-FR" sz="1800" dirty="0"/>
            <a:t>Une notification est émise auprès du responsable de secteur</a:t>
          </a:r>
        </a:p>
      </dgm:t>
    </dgm:pt>
    <dgm:pt modelId="{CE2B94F2-6EFA-6F40-9F13-3E86EA535B0F}" type="parTrans" cxnId="{4B7E0D50-1FB2-2049-8769-451562659D79}">
      <dgm:prSet/>
      <dgm:spPr/>
      <dgm:t>
        <a:bodyPr/>
        <a:lstStyle/>
        <a:p>
          <a:endParaRPr lang="fr-FR" sz="1400"/>
        </a:p>
      </dgm:t>
    </dgm:pt>
    <dgm:pt modelId="{307A76AD-AF59-0B4C-BAE7-0BAD44D7A412}" type="sibTrans" cxnId="{4B7E0D50-1FB2-2049-8769-451562659D79}">
      <dgm:prSet custT="1"/>
      <dgm:spPr/>
      <dgm:t>
        <a:bodyPr/>
        <a:lstStyle/>
        <a:p>
          <a:endParaRPr lang="fr-FR" sz="300"/>
        </a:p>
      </dgm:t>
    </dgm:pt>
    <dgm:pt modelId="{9167EC30-6071-074E-8A14-261698859128}">
      <dgm:prSet phldrT="[Texte]" custT="1"/>
      <dgm:spPr>
        <a:solidFill>
          <a:srgbClr val="385723"/>
        </a:solidFill>
      </dgm:spPr>
      <dgm:t>
        <a:bodyPr/>
        <a:lstStyle/>
        <a:p>
          <a:r>
            <a:rPr lang="fr-FR" sz="1800" dirty="0"/>
            <a:t>Le responsable de secteur analyse, et décide de la suite à donner</a:t>
          </a:r>
        </a:p>
      </dgm:t>
    </dgm:pt>
    <dgm:pt modelId="{EB5F8781-5B64-BE44-A4B0-364FCBE78764}" type="parTrans" cxnId="{DE6EAD61-46A7-2342-8A91-33FE26E2B54E}">
      <dgm:prSet/>
      <dgm:spPr/>
      <dgm:t>
        <a:bodyPr/>
        <a:lstStyle/>
        <a:p>
          <a:endParaRPr lang="fr-FR" sz="1400"/>
        </a:p>
      </dgm:t>
    </dgm:pt>
    <dgm:pt modelId="{2012866C-F53A-BF4E-A59B-0DB0E6068BC7}" type="sibTrans" cxnId="{DE6EAD61-46A7-2342-8A91-33FE26E2B54E}">
      <dgm:prSet custT="1"/>
      <dgm:spPr/>
      <dgm:t>
        <a:bodyPr/>
        <a:lstStyle/>
        <a:p>
          <a:endParaRPr lang="fr-FR" sz="300"/>
        </a:p>
      </dgm:t>
    </dgm:pt>
    <dgm:pt modelId="{2A45F8E2-77D4-8A47-9159-92D5E7B9FA5A}">
      <dgm:prSet phldrT="[Texte]" custT="1"/>
      <dgm:spPr>
        <a:solidFill>
          <a:srgbClr val="385723"/>
        </a:solidFill>
      </dgm:spPr>
      <dgm:t>
        <a:bodyPr/>
        <a:lstStyle/>
        <a:p>
          <a:r>
            <a:rPr lang="fr-FR" sz="1800" dirty="0"/>
            <a:t>Le responsable de secteur engage une </a:t>
          </a:r>
          <a:r>
            <a:rPr lang="fr-FR" sz="1800" b="1" u="sng" dirty="0"/>
            <a:t>action</a:t>
          </a:r>
          <a:r>
            <a:rPr lang="fr-FR" sz="1800" dirty="0"/>
            <a:t> et en assure la traçabilité</a:t>
          </a:r>
        </a:p>
      </dgm:t>
    </dgm:pt>
    <dgm:pt modelId="{7B061DFA-CC7C-234E-BB70-D834E11AA709}" type="parTrans" cxnId="{2314A58D-2E56-D246-88B8-94CEBF7FD019}">
      <dgm:prSet/>
      <dgm:spPr/>
      <dgm:t>
        <a:bodyPr/>
        <a:lstStyle/>
        <a:p>
          <a:endParaRPr lang="fr-FR" sz="1400"/>
        </a:p>
      </dgm:t>
    </dgm:pt>
    <dgm:pt modelId="{25D374F2-3472-1545-A2A6-830D93B1AC2A}" type="sibTrans" cxnId="{2314A58D-2E56-D246-88B8-94CEBF7FD019}">
      <dgm:prSet custT="1"/>
      <dgm:spPr/>
      <dgm:t>
        <a:bodyPr/>
        <a:lstStyle/>
        <a:p>
          <a:endParaRPr lang="fr-FR" sz="300"/>
        </a:p>
      </dgm:t>
    </dgm:pt>
    <dgm:pt modelId="{56CEFF26-80B3-6C49-9E5C-27EBC5DAE577}">
      <dgm:prSet phldrT="[Texte]" custT="1"/>
      <dgm:spPr>
        <a:solidFill>
          <a:srgbClr val="385723"/>
        </a:solidFill>
      </dgm:spPr>
      <dgm:t>
        <a:bodyPr/>
        <a:lstStyle/>
        <a:p>
          <a:r>
            <a:rPr lang="fr-FR" sz="1800" dirty="0"/>
            <a:t>Le responsable de secteur fait un retour d'information à l'intervenant et informe les autres acteurs de la prise en charge</a:t>
          </a:r>
        </a:p>
      </dgm:t>
    </dgm:pt>
    <dgm:pt modelId="{DC640A76-31B3-714A-A1E1-4B51C98A6627}" type="parTrans" cxnId="{89B63959-6E1C-734D-BB86-3BA995E3405D}">
      <dgm:prSet/>
      <dgm:spPr/>
      <dgm:t>
        <a:bodyPr/>
        <a:lstStyle/>
        <a:p>
          <a:endParaRPr lang="fr-FR" sz="1400"/>
        </a:p>
      </dgm:t>
    </dgm:pt>
    <dgm:pt modelId="{B175FEF0-D075-D44C-9357-EB83EA42162D}" type="sibTrans" cxnId="{89B63959-6E1C-734D-BB86-3BA995E3405D}">
      <dgm:prSet/>
      <dgm:spPr/>
      <dgm:t>
        <a:bodyPr/>
        <a:lstStyle/>
        <a:p>
          <a:endParaRPr lang="fr-FR" sz="1400"/>
        </a:p>
      </dgm:t>
    </dgm:pt>
    <dgm:pt modelId="{2143528C-075F-524C-984B-B008071BC749}" type="pres">
      <dgm:prSet presAssocID="{26C43A94-AABC-D847-BBBF-739A39862FC7}" presName="Name0" presStyleCnt="0">
        <dgm:presLayoutVars>
          <dgm:dir/>
          <dgm:resizeHandles val="exact"/>
        </dgm:presLayoutVars>
      </dgm:prSet>
      <dgm:spPr/>
    </dgm:pt>
    <dgm:pt modelId="{10E9ACCC-5718-3C4A-A55D-8574F613FAD8}" type="pres">
      <dgm:prSet presAssocID="{96912E12-3622-C840-A22B-56A80CD0E8A9}" presName="node" presStyleLbl="node1" presStyleIdx="0" presStyleCnt="6" custScaleX="117345" custLinFactNeighborX="2221" custLinFactNeighborY="-7369">
        <dgm:presLayoutVars>
          <dgm:bulletEnabled val="1"/>
        </dgm:presLayoutVars>
      </dgm:prSet>
      <dgm:spPr/>
    </dgm:pt>
    <dgm:pt modelId="{75345EC6-E875-B948-8718-D5B7D1C5DF3D}" type="pres">
      <dgm:prSet presAssocID="{C43AAAC2-A9B9-0E46-9F8F-1E8A9BBE3AD8}" presName="sibTrans" presStyleLbl="sibTrans1D1" presStyleIdx="0" presStyleCnt="5"/>
      <dgm:spPr/>
    </dgm:pt>
    <dgm:pt modelId="{12F9C2EA-BA19-AF4A-8C32-8AA7916CA573}" type="pres">
      <dgm:prSet presAssocID="{C43AAAC2-A9B9-0E46-9F8F-1E8A9BBE3AD8}" presName="connectorText" presStyleLbl="sibTrans1D1" presStyleIdx="0" presStyleCnt="5"/>
      <dgm:spPr/>
    </dgm:pt>
    <dgm:pt modelId="{1A2EA2D8-A8F4-DC45-A467-6992F3500AFE}" type="pres">
      <dgm:prSet presAssocID="{74184B17-23F0-3148-A34C-7729DF403F3C}" presName="node" presStyleLbl="node1" presStyleIdx="1" presStyleCnt="6" custScaleX="119069" custLinFactNeighborX="2221" custLinFactNeighborY="-7369">
        <dgm:presLayoutVars>
          <dgm:bulletEnabled val="1"/>
        </dgm:presLayoutVars>
      </dgm:prSet>
      <dgm:spPr/>
    </dgm:pt>
    <dgm:pt modelId="{56C56F35-D029-1047-942F-DA7B99733B9A}" type="pres">
      <dgm:prSet presAssocID="{2D74277E-E726-D44F-9DDA-0DA7D79243EF}" presName="sibTrans" presStyleLbl="sibTrans1D1" presStyleIdx="1" presStyleCnt="5"/>
      <dgm:spPr/>
    </dgm:pt>
    <dgm:pt modelId="{4969A1AF-404B-1941-A616-5A2AFACB28C9}" type="pres">
      <dgm:prSet presAssocID="{2D74277E-E726-D44F-9DDA-0DA7D79243EF}" presName="connectorText" presStyleLbl="sibTrans1D1" presStyleIdx="1" presStyleCnt="5"/>
      <dgm:spPr/>
    </dgm:pt>
    <dgm:pt modelId="{F12218BC-2A73-434D-AA41-3EA778C4F859}" type="pres">
      <dgm:prSet presAssocID="{510E6A37-7F8E-094A-9C63-56981D56CB1B}" presName="node" presStyleLbl="node1" presStyleIdx="2" presStyleCnt="6" custScaleX="125094" custLinFactNeighborX="2221" custLinFactNeighborY="-7369">
        <dgm:presLayoutVars>
          <dgm:bulletEnabled val="1"/>
        </dgm:presLayoutVars>
      </dgm:prSet>
      <dgm:spPr/>
    </dgm:pt>
    <dgm:pt modelId="{13D71203-3904-8E4A-B6D3-62CDA4CADC75}" type="pres">
      <dgm:prSet presAssocID="{307A76AD-AF59-0B4C-BAE7-0BAD44D7A412}" presName="sibTrans" presStyleLbl="sibTrans1D1" presStyleIdx="2" presStyleCnt="5"/>
      <dgm:spPr/>
    </dgm:pt>
    <dgm:pt modelId="{441CBE66-0D18-8049-B17E-EBB87F6D7AF2}" type="pres">
      <dgm:prSet presAssocID="{307A76AD-AF59-0B4C-BAE7-0BAD44D7A412}" presName="connectorText" presStyleLbl="sibTrans1D1" presStyleIdx="2" presStyleCnt="5"/>
      <dgm:spPr/>
    </dgm:pt>
    <dgm:pt modelId="{6B07B762-F8A7-6D4A-8C7B-8F93D84200BA}" type="pres">
      <dgm:prSet presAssocID="{9167EC30-6071-074E-8A14-261698859128}" presName="node" presStyleLbl="node1" presStyleIdx="3" presStyleCnt="6" custScaleX="119785" custLinFactNeighborX="2221" custLinFactNeighborY="-7369">
        <dgm:presLayoutVars>
          <dgm:bulletEnabled val="1"/>
        </dgm:presLayoutVars>
      </dgm:prSet>
      <dgm:spPr/>
    </dgm:pt>
    <dgm:pt modelId="{6E458963-0ABE-6743-ACF6-D34E480DAE88}" type="pres">
      <dgm:prSet presAssocID="{2012866C-F53A-BF4E-A59B-0DB0E6068BC7}" presName="sibTrans" presStyleLbl="sibTrans1D1" presStyleIdx="3" presStyleCnt="5"/>
      <dgm:spPr/>
    </dgm:pt>
    <dgm:pt modelId="{ED573A52-D27B-E544-A3AF-C20B46A9F3C3}" type="pres">
      <dgm:prSet presAssocID="{2012866C-F53A-BF4E-A59B-0DB0E6068BC7}" presName="connectorText" presStyleLbl="sibTrans1D1" presStyleIdx="3" presStyleCnt="5"/>
      <dgm:spPr/>
    </dgm:pt>
    <dgm:pt modelId="{39F6F4C2-F6FA-C84E-ABC1-9B9FD29D8676}" type="pres">
      <dgm:prSet presAssocID="{2A45F8E2-77D4-8A47-9159-92D5E7B9FA5A}" presName="node" presStyleLbl="node1" presStyleIdx="4" presStyleCnt="6" custScaleX="129842" custLinFactNeighborX="2221" custLinFactNeighborY="-7369">
        <dgm:presLayoutVars>
          <dgm:bulletEnabled val="1"/>
        </dgm:presLayoutVars>
      </dgm:prSet>
      <dgm:spPr/>
    </dgm:pt>
    <dgm:pt modelId="{3D2F4A31-CC55-C142-BBFB-8B8AFC2E50DA}" type="pres">
      <dgm:prSet presAssocID="{25D374F2-3472-1545-A2A6-830D93B1AC2A}" presName="sibTrans" presStyleLbl="sibTrans1D1" presStyleIdx="4" presStyleCnt="5"/>
      <dgm:spPr/>
    </dgm:pt>
    <dgm:pt modelId="{736B3D06-6FE4-8948-B493-119C9BD186A4}" type="pres">
      <dgm:prSet presAssocID="{25D374F2-3472-1545-A2A6-830D93B1AC2A}" presName="connectorText" presStyleLbl="sibTrans1D1" presStyleIdx="4" presStyleCnt="5"/>
      <dgm:spPr/>
    </dgm:pt>
    <dgm:pt modelId="{13C44F20-2910-D043-947C-90A11E2BADC0}" type="pres">
      <dgm:prSet presAssocID="{56CEFF26-80B3-6C49-9E5C-27EBC5DAE577}" presName="node" presStyleLbl="node1" presStyleIdx="5" presStyleCnt="6" custScaleX="154698" custLinFactNeighborX="2221" custLinFactNeighborY="-7369">
        <dgm:presLayoutVars>
          <dgm:bulletEnabled val="1"/>
        </dgm:presLayoutVars>
      </dgm:prSet>
      <dgm:spPr/>
    </dgm:pt>
  </dgm:ptLst>
  <dgm:cxnLst>
    <dgm:cxn modelId="{991E650E-04E6-A74E-86AA-6BA4A12F77D9}" type="presOf" srcId="{26C43A94-AABC-D847-BBBF-739A39862FC7}" destId="{2143528C-075F-524C-984B-B008071BC749}" srcOrd="0" destOrd="0" presId="urn:microsoft.com/office/officeart/2005/8/layout/bProcess3"/>
    <dgm:cxn modelId="{A3FD2714-B6B5-794C-A535-B48AC695DAE9}" type="presOf" srcId="{2012866C-F53A-BF4E-A59B-0DB0E6068BC7}" destId="{6E458963-0ABE-6743-ACF6-D34E480DAE88}" srcOrd="0" destOrd="0" presId="urn:microsoft.com/office/officeart/2005/8/layout/bProcess3"/>
    <dgm:cxn modelId="{B3764918-6BCE-9645-BCA3-F956E1B52714}" type="presOf" srcId="{25D374F2-3472-1545-A2A6-830D93B1AC2A}" destId="{736B3D06-6FE4-8948-B493-119C9BD186A4}" srcOrd="1" destOrd="0" presId="urn:microsoft.com/office/officeart/2005/8/layout/bProcess3"/>
    <dgm:cxn modelId="{ADCE3F23-D495-E541-B1BE-F01B7C6CB0B5}" type="presOf" srcId="{2D74277E-E726-D44F-9DDA-0DA7D79243EF}" destId="{56C56F35-D029-1047-942F-DA7B99733B9A}" srcOrd="0" destOrd="0" presId="urn:microsoft.com/office/officeart/2005/8/layout/bProcess3"/>
    <dgm:cxn modelId="{7B106628-2FBD-6541-88D2-27E3490338A1}" srcId="{26C43A94-AABC-D847-BBBF-739A39862FC7}" destId="{74184B17-23F0-3148-A34C-7729DF403F3C}" srcOrd="1" destOrd="0" parTransId="{CC2800F8-ACFE-BD4F-A170-A4336916DB29}" sibTransId="{2D74277E-E726-D44F-9DDA-0DA7D79243EF}"/>
    <dgm:cxn modelId="{FC4DBC29-AE5F-6544-97EB-556E83B81677}" type="presOf" srcId="{74184B17-23F0-3148-A34C-7729DF403F3C}" destId="{1A2EA2D8-A8F4-DC45-A467-6992F3500AFE}" srcOrd="0" destOrd="0" presId="urn:microsoft.com/office/officeart/2005/8/layout/bProcess3"/>
    <dgm:cxn modelId="{717BDB42-6E1C-E840-B5DC-BBC9CE896CEF}" type="presOf" srcId="{307A76AD-AF59-0B4C-BAE7-0BAD44D7A412}" destId="{441CBE66-0D18-8049-B17E-EBB87F6D7AF2}" srcOrd="1" destOrd="0" presId="urn:microsoft.com/office/officeart/2005/8/layout/bProcess3"/>
    <dgm:cxn modelId="{C1389D45-F3C6-5041-98EB-1C8E2AA59A59}" type="presOf" srcId="{56CEFF26-80B3-6C49-9E5C-27EBC5DAE577}" destId="{13C44F20-2910-D043-947C-90A11E2BADC0}" srcOrd="0" destOrd="0" presId="urn:microsoft.com/office/officeart/2005/8/layout/bProcess3"/>
    <dgm:cxn modelId="{4B7E0D50-1FB2-2049-8769-451562659D79}" srcId="{26C43A94-AABC-D847-BBBF-739A39862FC7}" destId="{510E6A37-7F8E-094A-9C63-56981D56CB1B}" srcOrd="2" destOrd="0" parTransId="{CE2B94F2-6EFA-6F40-9F13-3E86EA535B0F}" sibTransId="{307A76AD-AF59-0B4C-BAE7-0BAD44D7A412}"/>
    <dgm:cxn modelId="{89B63959-6E1C-734D-BB86-3BA995E3405D}" srcId="{26C43A94-AABC-D847-BBBF-739A39862FC7}" destId="{56CEFF26-80B3-6C49-9E5C-27EBC5DAE577}" srcOrd="5" destOrd="0" parTransId="{DC640A76-31B3-714A-A1E1-4B51C98A6627}" sibTransId="{B175FEF0-D075-D44C-9357-EB83EA42162D}"/>
    <dgm:cxn modelId="{DE6EAD61-46A7-2342-8A91-33FE26E2B54E}" srcId="{26C43A94-AABC-D847-BBBF-739A39862FC7}" destId="{9167EC30-6071-074E-8A14-261698859128}" srcOrd="3" destOrd="0" parTransId="{EB5F8781-5B64-BE44-A4B0-364FCBE78764}" sibTransId="{2012866C-F53A-BF4E-A59B-0DB0E6068BC7}"/>
    <dgm:cxn modelId="{CF3D7373-EB8A-9F44-8105-8D556BB58450}" type="presOf" srcId="{510E6A37-7F8E-094A-9C63-56981D56CB1B}" destId="{F12218BC-2A73-434D-AA41-3EA778C4F859}" srcOrd="0" destOrd="0" presId="urn:microsoft.com/office/officeart/2005/8/layout/bProcess3"/>
    <dgm:cxn modelId="{63FC9A88-983D-0443-877C-F8B6DF087CFC}" type="presOf" srcId="{2D74277E-E726-D44F-9DDA-0DA7D79243EF}" destId="{4969A1AF-404B-1941-A616-5A2AFACB28C9}" srcOrd="1" destOrd="0" presId="urn:microsoft.com/office/officeart/2005/8/layout/bProcess3"/>
    <dgm:cxn modelId="{1AEBFF8A-6186-0C46-984D-2DF2D70351EA}" type="presOf" srcId="{C43AAAC2-A9B9-0E46-9F8F-1E8A9BBE3AD8}" destId="{75345EC6-E875-B948-8718-D5B7D1C5DF3D}" srcOrd="0" destOrd="0" presId="urn:microsoft.com/office/officeart/2005/8/layout/bProcess3"/>
    <dgm:cxn modelId="{2314A58D-2E56-D246-88B8-94CEBF7FD019}" srcId="{26C43A94-AABC-D847-BBBF-739A39862FC7}" destId="{2A45F8E2-77D4-8A47-9159-92D5E7B9FA5A}" srcOrd="4" destOrd="0" parTransId="{7B061DFA-CC7C-234E-BB70-D834E11AA709}" sibTransId="{25D374F2-3472-1545-A2A6-830D93B1AC2A}"/>
    <dgm:cxn modelId="{80089B8F-DD0E-DD4D-AF34-BA70542DDE01}" type="presOf" srcId="{307A76AD-AF59-0B4C-BAE7-0BAD44D7A412}" destId="{13D71203-3904-8E4A-B6D3-62CDA4CADC75}" srcOrd="0" destOrd="0" presId="urn:microsoft.com/office/officeart/2005/8/layout/bProcess3"/>
    <dgm:cxn modelId="{11E25B9D-08AF-8644-A990-FB06E9040545}" type="presOf" srcId="{9167EC30-6071-074E-8A14-261698859128}" destId="{6B07B762-F8A7-6D4A-8C7B-8F93D84200BA}" srcOrd="0" destOrd="0" presId="urn:microsoft.com/office/officeart/2005/8/layout/bProcess3"/>
    <dgm:cxn modelId="{C1CC739F-19DF-6D4A-8F96-68E9B280AC59}" type="presOf" srcId="{2A45F8E2-77D4-8A47-9159-92D5E7B9FA5A}" destId="{39F6F4C2-F6FA-C84E-ABC1-9B9FD29D8676}" srcOrd="0" destOrd="0" presId="urn:microsoft.com/office/officeart/2005/8/layout/bProcess3"/>
    <dgm:cxn modelId="{049EFCB1-BD89-AD46-822A-E29EC2FD47AD}" type="presOf" srcId="{96912E12-3622-C840-A22B-56A80CD0E8A9}" destId="{10E9ACCC-5718-3C4A-A55D-8574F613FAD8}" srcOrd="0" destOrd="0" presId="urn:microsoft.com/office/officeart/2005/8/layout/bProcess3"/>
    <dgm:cxn modelId="{46E174B3-999D-1645-8181-2AA08144FAE6}" srcId="{26C43A94-AABC-D847-BBBF-739A39862FC7}" destId="{96912E12-3622-C840-A22B-56A80CD0E8A9}" srcOrd="0" destOrd="0" parTransId="{31BFC05E-435E-E845-9961-71344B6E654A}" sibTransId="{C43AAAC2-A9B9-0E46-9F8F-1E8A9BBE3AD8}"/>
    <dgm:cxn modelId="{7FAFFFBB-683E-A442-8A23-BC7BE36A0625}" type="presOf" srcId="{C43AAAC2-A9B9-0E46-9F8F-1E8A9BBE3AD8}" destId="{12F9C2EA-BA19-AF4A-8C32-8AA7916CA573}" srcOrd="1" destOrd="0" presId="urn:microsoft.com/office/officeart/2005/8/layout/bProcess3"/>
    <dgm:cxn modelId="{7BE65FD8-8F67-9149-BDDF-CBC7C8DEEABB}" type="presOf" srcId="{25D374F2-3472-1545-A2A6-830D93B1AC2A}" destId="{3D2F4A31-CC55-C142-BBFB-8B8AFC2E50DA}" srcOrd="0" destOrd="0" presId="urn:microsoft.com/office/officeart/2005/8/layout/bProcess3"/>
    <dgm:cxn modelId="{716630FF-4C25-EA4E-BCA5-D424AE36EEA5}" type="presOf" srcId="{2012866C-F53A-BF4E-A59B-0DB0E6068BC7}" destId="{ED573A52-D27B-E544-A3AF-C20B46A9F3C3}" srcOrd="1" destOrd="0" presId="urn:microsoft.com/office/officeart/2005/8/layout/bProcess3"/>
    <dgm:cxn modelId="{75AECDE4-90C4-B24F-91C7-7A7CA3465AA4}" type="presParOf" srcId="{2143528C-075F-524C-984B-B008071BC749}" destId="{10E9ACCC-5718-3C4A-A55D-8574F613FAD8}" srcOrd="0" destOrd="0" presId="urn:microsoft.com/office/officeart/2005/8/layout/bProcess3"/>
    <dgm:cxn modelId="{1016DFF2-4E77-5849-B3C2-2931937DA3B9}" type="presParOf" srcId="{2143528C-075F-524C-984B-B008071BC749}" destId="{75345EC6-E875-B948-8718-D5B7D1C5DF3D}" srcOrd="1" destOrd="0" presId="urn:microsoft.com/office/officeart/2005/8/layout/bProcess3"/>
    <dgm:cxn modelId="{079ACD13-46CD-0A41-B75D-367FF5639E6D}" type="presParOf" srcId="{75345EC6-E875-B948-8718-D5B7D1C5DF3D}" destId="{12F9C2EA-BA19-AF4A-8C32-8AA7916CA573}" srcOrd="0" destOrd="0" presId="urn:microsoft.com/office/officeart/2005/8/layout/bProcess3"/>
    <dgm:cxn modelId="{2ECF9097-C8CB-7440-9AC3-56934BB67B59}" type="presParOf" srcId="{2143528C-075F-524C-984B-B008071BC749}" destId="{1A2EA2D8-A8F4-DC45-A467-6992F3500AFE}" srcOrd="2" destOrd="0" presId="urn:microsoft.com/office/officeart/2005/8/layout/bProcess3"/>
    <dgm:cxn modelId="{4A183394-DD1B-2441-99F5-B1B6B3784602}" type="presParOf" srcId="{2143528C-075F-524C-984B-B008071BC749}" destId="{56C56F35-D029-1047-942F-DA7B99733B9A}" srcOrd="3" destOrd="0" presId="urn:microsoft.com/office/officeart/2005/8/layout/bProcess3"/>
    <dgm:cxn modelId="{86C332CE-FC53-B94B-87AC-F94109C9F74A}" type="presParOf" srcId="{56C56F35-D029-1047-942F-DA7B99733B9A}" destId="{4969A1AF-404B-1941-A616-5A2AFACB28C9}" srcOrd="0" destOrd="0" presId="urn:microsoft.com/office/officeart/2005/8/layout/bProcess3"/>
    <dgm:cxn modelId="{06B43788-0876-C945-9AB6-9BB3AE7114BF}" type="presParOf" srcId="{2143528C-075F-524C-984B-B008071BC749}" destId="{F12218BC-2A73-434D-AA41-3EA778C4F859}" srcOrd="4" destOrd="0" presId="urn:microsoft.com/office/officeart/2005/8/layout/bProcess3"/>
    <dgm:cxn modelId="{66D3897B-51A8-E74D-BC88-35DCD6100018}" type="presParOf" srcId="{2143528C-075F-524C-984B-B008071BC749}" destId="{13D71203-3904-8E4A-B6D3-62CDA4CADC75}" srcOrd="5" destOrd="0" presId="urn:microsoft.com/office/officeart/2005/8/layout/bProcess3"/>
    <dgm:cxn modelId="{DE2CA410-B892-2C4E-822B-CE78A8216EC8}" type="presParOf" srcId="{13D71203-3904-8E4A-B6D3-62CDA4CADC75}" destId="{441CBE66-0D18-8049-B17E-EBB87F6D7AF2}" srcOrd="0" destOrd="0" presId="urn:microsoft.com/office/officeart/2005/8/layout/bProcess3"/>
    <dgm:cxn modelId="{1C7C4A97-43B8-6D41-BD6E-AFC6649AD83E}" type="presParOf" srcId="{2143528C-075F-524C-984B-B008071BC749}" destId="{6B07B762-F8A7-6D4A-8C7B-8F93D84200BA}" srcOrd="6" destOrd="0" presId="urn:microsoft.com/office/officeart/2005/8/layout/bProcess3"/>
    <dgm:cxn modelId="{F690FFE3-CF90-884D-B4DF-8CB673B12B24}" type="presParOf" srcId="{2143528C-075F-524C-984B-B008071BC749}" destId="{6E458963-0ABE-6743-ACF6-D34E480DAE88}" srcOrd="7" destOrd="0" presId="urn:microsoft.com/office/officeart/2005/8/layout/bProcess3"/>
    <dgm:cxn modelId="{3F5CCA91-8575-144A-987B-465D7BD8336B}" type="presParOf" srcId="{6E458963-0ABE-6743-ACF6-D34E480DAE88}" destId="{ED573A52-D27B-E544-A3AF-C20B46A9F3C3}" srcOrd="0" destOrd="0" presId="urn:microsoft.com/office/officeart/2005/8/layout/bProcess3"/>
    <dgm:cxn modelId="{D7E4EB0D-2774-0541-BEC7-E4AA36B9DDEE}" type="presParOf" srcId="{2143528C-075F-524C-984B-B008071BC749}" destId="{39F6F4C2-F6FA-C84E-ABC1-9B9FD29D8676}" srcOrd="8" destOrd="0" presId="urn:microsoft.com/office/officeart/2005/8/layout/bProcess3"/>
    <dgm:cxn modelId="{C39980AC-6563-D343-9DC4-07E729CB1CF5}" type="presParOf" srcId="{2143528C-075F-524C-984B-B008071BC749}" destId="{3D2F4A31-CC55-C142-BBFB-8B8AFC2E50DA}" srcOrd="9" destOrd="0" presId="urn:microsoft.com/office/officeart/2005/8/layout/bProcess3"/>
    <dgm:cxn modelId="{9C519D86-704B-074C-B4AB-C8AB73172EF6}" type="presParOf" srcId="{3D2F4A31-CC55-C142-BBFB-8B8AFC2E50DA}" destId="{736B3D06-6FE4-8948-B493-119C9BD186A4}" srcOrd="0" destOrd="0" presId="urn:microsoft.com/office/officeart/2005/8/layout/bProcess3"/>
    <dgm:cxn modelId="{7B54D0CB-E78C-EE42-8D26-4C82C0638702}" type="presParOf" srcId="{2143528C-075F-524C-984B-B008071BC749}" destId="{13C44F20-2910-D043-947C-90A11E2BADC0}" srcOrd="10" destOrd="0" presId="urn:microsoft.com/office/officeart/2005/8/layout/bProcess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45EC6-E875-B948-8718-D5B7D1C5DF3D}">
      <dsp:nvSpPr>
        <dsp:cNvPr id="0" name=""/>
        <dsp:cNvSpPr/>
      </dsp:nvSpPr>
      <dsp:spPr>
        <a:xfrm>
          <a:off x="2959350" y="640284"/>
          <a:ext cx="495337" cy="91440"/>
        </a:xfrm>
        <a:custGeom>
          <a:avLst/>
          <a:gdLst/>
          <a:ahLst/>
          <a:cxnLst/>
          <a:rect l="0" t="0" r="0" b="0"/>
          <a:pathLst>
            <a:path>
              <a:moveTo>
                <a:pt x="0" y="45720"/>
              </a:moveTo>
              <a:lnTo>
                <a:pt x="49533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fr-FR" sz="300" kern="1200"/>
        </a:p>
      </dsp:txBody>
      <dsp:txXfrm>
        <a:off x="3193870" y="683372"/>
        <a:ext cx="26296" cy="5264"/>
      </dsp:txXfrm>
    </dsp:sp>
    <dsp:sp modelId="{10E9ACCC-5718-3C4A-A55D-8574F613FAD8}">
      <dsp:nvSpPr>
        <dsp:cNvPr id="0" name=""/>
        <dsp:cNvSpPr/>
      </dsp:nvSpPr>
      <dsp:spPr>
        <a:xfrm>
          <a:off x="277842" y="0"/>
          <a:ext cx="2683307" cy="1372009"/>
        </a:xfrm>
        <a:prstGeom prst="rect">
          <a:avLst/>
        </a:prstGeom>
        <a:solidFill>
          <a:srgbClr val="38572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kern="1200" dirty="0"/>
            <a:t>L’intervenant arrive au domicile du bénéficiaire</a:t>
          </a:r>
        </a:p>
      </dsp:txBody>
      <dsp:txXfrm>
        <a:off x="277842" y="0"/>
        <a:ext cx="2683307" cy="1372009"/>
      </dsp:txXfrm>
    </dsp:sp>
    <dsp:sp modelId="{56C56F35-D029-1047-942F-DA7B99733B9A}">
      <dsp:nvSpPr>
        <dsp:cNvPr id="0" name=""/>
        <dsp:cNvSpPr/>
      </dsp:nvSpPr>
      <dsp:spPr>
        <a:xfrm>
          <a:off x="6208017" y="640284"/>
          <a:ext cx="495337" cy="91440"/>
        </a:xfrm>
        <a:custGeom>
          <a:avLst/>
          <a:gdLst/>
          <a:ahLst/>
          <a:cxnLst/>
          <a:rect l="0" t="0" r="0" b="0"/>
          <a:pathLst>
            <a:path>
              <a:moveTo>
                <a:pt x="0" y="45720"/>
              </a:moveTo>
              <a:lnTo>
                <a:pt x="49533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fr-FR" sz="300" kern="1200"/>
        </a:p>
      </dsp:txBody>
      <dsp:txXfrm>
        <a:off x="6442537" y="683372"/>
        <a:ext cx="26296" cy="5264"/>
      </dsp:txXfrm>
    </dsp:sp>
    <dsp:sp modelId="{1A2EA2D8-A8F4-DC45-A467-6992F3500AFE}">
      <dsp:nvSpPr>
        <dsp:cNvPr id="0" name=""/>
        <dsp:cNvSpPr/>
      </dsp:nvSpPr>
      <dsp:spPr>
        <a:xfrm>
          <a:off x="3487087" y="0"/>
          <a:ext cx="2722730" cy="1372009"/>
        </a:xfrm>
        <a:prstGeom prst="rect">
          <a:avLst/>
        </a:prstGeom>
        <a:solidFill>
          <a:srgbClr val="38572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kern="1200" dirty="0"/>
            <a:t>L’intervenant repère un risque de fragilisation </a:t>
          </a:r>
          <a:r>
            <a:rPr lang="mr-IN" sz="1800" kern="1200" dirty="0"/>
            <a:t>–</a:t>
          </a:r>
          <a:r>
            <a:rPr lang="fr-FR" sz="1800" kern="1200" dirty="0"/>
            <a:t> et le note sur la grille</a:t>
          </a:r>
        </a:p>
      </dsp:txBody>
      <dsp:txXfrm>
        <a:off x="3487087" y="0"/>
        <a:ext cx="2722730" cy="1372009"/>
      </dsp:txXfrm>
    </dsp:sp>
    <dsp:sp modelId="{13D71203-3904-8E4A-B6D3-62CDA4CADC75}">
      <dsp:nvSpPr>
        <dsp:cNvPr id="0" name=""/>
        <dsp:cNvSpPr/>
      </dsp:nvSpPr>
      <dsp:spPr>
        <a:xfrm>
          <a:off x="1647394" y="1370209"/>
          <a:ext cx="6518612" cy="396552"/>
        </a:xfrm>
        <a:custGeom>
          <a:avLst/>
          <a:gdLst/>
          <a:ahLst/>
          <a:cxnLst/>
          <a:rect l="0" t="0" r="0" b="0"/>
          <a:pathLst>
            <a:path>
              <a:moveTo>
                <a:pt x="6518612" y="0"/>
              </a:moveTo>
              <a:lnTo>
                <a:pt x="6518612" y="215376"/>
              </a:lnTo>
              <a:lnTo>
                <a:pt x="0" y="215376"/>
              </a:lnTo>
              <a:lnTo>
                <a:pt x="0" y="39655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fr-FR" sz="300" kern="1200"/>
        </a:p>
      </dsp:txBody>
      <dsp:txXfrm>
        <a:off x="4743385" y="1565853"/>
        <a:ext cx="326629" cy="5264"/>
      </dsp:txXfrm>
    </dsp:sp>
    <dsp:sp modelId="{F12218BC-2A73-434D-AA41-3EA778C4F859}">
      <dsp:nvSpPr>
        <dsp:cNvPr id="0" name=""/>
        <dsp:cNvSpPr/>
      </dsp:nvSpPr>
      <dsp:spPr>
        <a:xfrm>
          <a:off x="6735754" y="0"/>
          <a:ext cx="2860502" cy="1372009"/>
        </a:xfrm>
        <a:prstGeom prst="rect">
          <a:avLst/>
        </a:prstGeom>
        <a:solidFill>
          <a:srgbClr val="38572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kern="1200" dirty="0"/>
            <a:t>Une notification est émise auprès du responsable de secteur</a:t>
          </a:r>
        </a:p>
      </dsp:txBody>
      <dsp:txXfrm>
        <a:off x="6735754" y="0"/>
        <a:ext cx="2860502" cy="1372009"/>
      </dsp:txXfrm>
    </dsp:sp>
    <dsp:sp modelId="{6E458963-0ABE-6743-ACF6-D34E480DAE88}">
      <dsp:nvSpPr>
        <dsp:cNvPr id="0" name=""/>
        <dsp:cNvSpPr/>
      </dsp:nvSpPr>
      <dsp:spPr>
        <a:xfrm>
          <a:off x="3015145" y="2439446"/>
          <a:ext cx="495337" cy="91440"/>
        </a:xfrm>
        <a:custGeom>
          <a:avLst/>
          <a:gdLst/>
          <a:ahLst/>
          <a:cxnLst/>
          <a:rect l="0" t="0" r="0" b="0"/>
          <a:pathLst>
            <a:path>
              <a:moveTo>
                <a:pt x="0" y="45720"/>
              </a:moveTo>
              <a:lnTo>
                <a:pt x="49533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fr-FR" sz="300" kern="1200"/>
        </a:p>
      </dsp:txBody>
      <dsp:txXfrm>
        <a:off x="3249665" y="2482534"/>
        <a:ext cx="26296" cy="5264"/>
      </dsp:txXfrm>
    </dsp:sp>
    <dsp:sp modelId="{6B07B762-F8A7-6D4A-8C7B-8F93D84200BA}">
      <dsp:nvSpPr>
        <dsp:cNvPr id="0" name=""/>
        <dsp:cNvSpPr/>
      </dsp:nvSpPr>
      <dsp:spPr>
        <a:xfrm>
          <a:off x="277842" y="1799162"/>
          <a:ext cx="2739102" cy="1372009"/>
        </a:xfrm>
        <a:prstGeom prst="rect">
          <a:avLst/>
        </a:prstGeom>
        <a:solidFill>
          <a:srgbClr val="38572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kern="1200" dirty="0"/>
            <a:t>Le responsable de secteur analyse, et décide de la suite à donner</a:t>
          </a:r>
        </a:p>
      </dsp:txBody>
      <dsp:txXfrm>
        <a:off x="277842" y="1799162"/>
        <a:ext cx="2739102" cy="1372009"/>
      </dsp:txXfrm>
    </dsp:sp>
    <dsp:sp modelId="{3D2F4A31-CC55-C142-BBFB-8B8AFC2E50DA}">
      <dsp:nvSpPr>
        <dsp:cNvPr id="0" name=""/>
        <dsp:cNvSpPr/>
      </dsp:nvSpPr>
      <dsp:spPr>
        <a:xfrm>
          <a:off x="6510157" y="2439446"/>
          <a:ext cx="495337" cy="91440"/>
        </a:xfrm>
        <a:custGeom>
          <a:avLst/>
          <a:gdLst/>
          <a:ahLst/>
          <a:cxnLst/>
          <a:rect l="0" t="0" r="0" b="0"/>
          <a:pathLst>
            <a:path>
              <a:moveTo>
                <a:pt x="0" y="45720"/>
              </a:moveTo>
              <a:lnTo>
                <a:pt x="49533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fr-FR" sz="300" kern="1200"/>
        </a:p>
      </dsp:txBody>
      <dsp:txXfrm>
        <a:off x="6744677" y="2482534"/>
        <a:ext cx="26296" cy="5264"/>
      </dsp:txXfrm>
    </dsp:sp>
    <dsp:sp modelId="{39F6F4C2-F6FA-C84E-ABC1-9B9FD29D8676}">
      <dsp:nvSpPr>
        <dsp:cNvPr id="0" name=""/>
        <dsp:cNvSpPr/>
      </dsp:nvSpPr>
      <dsp:spPr>
        <a:xfrm>
          <a:off x="3542882" y="1799162"/>
          <a:ext cx="2969074" cy="1372009"/>
        </a:xfrm>
        <a:prstGeom prst="rect">
          <a:avLst/>
        </a:prstGeom>
        <a:solidFill>
          <a:srgbClr val="38572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kern="1200" dirty="0"/>
            <a:t>Le responsable de secteur engage une </a:t>
          </a:r>
          <a:r>
            <a:rPr lang="fr-FR" sz="1800" b="1" u="sng" kern="1200" dirty="0"/>
            <a:t>action</a:t>
          </a:r>
          <a:r>
            <a:rPr lang="fr-FR" sz="1800" kern="1200" dirty="0"/>
            <a:t> et en assure la traçabilité</a:t>
          </a:r>
        </a:p>
      </dsp:txBody>
      <dsp:txXfrm>
        <a:off x="3542882" y="1799162"/>
        <a:ext cx="2969074" cy="1372009"/>
      </dsp:txXfrm>
    </dsp:sp>
    <dsp:sp modelId="{13C44F20-2910-D043-947C-90A11E2BADC0}">
      <dsp:nvSpPr>
        <dsp:cNvPr id="0" name=""/>
        <dsp:cNvSpPr/>
      </dsp:nvSpPr>
      <dsp:spPr>
        <a:xfrm>
          <a:off x="7037894" y="1799162"/>
          <a:ext cx="3537452" cy="1372009"/>
        </a:xfrm>
        <a:prstGeom prst="rect">
          <a:avLst/>
        </a:prstGeom>
        <a:solidFill>
          <a:srgbClr val="38572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kern="1200" dirty="0"/>
            <a:t>Le responsable de secteur fait un retour d'information à l'intervenant et informe les autres acteurs de la prise en charge</a:t>
          </a:r>
        </a:p>
      </dsp:txBody>
      <dsp:txXfrm>
        <a:off x="7037894" y="1799162"/>
        <a:ext cx="3537452" cy="137200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B1B5A2-4DE9-9642-BC2B-B681B2516C62}" type="datetimeFigureOut">
              <a:rPr lang="fr-FR" smtClean="0"/>
              <a:t>16/11/2023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C1F618-AC81-E14C-8BB5-93E2F4405520}" type="slidenum">
              <a:rPr lang="fr-FR" smtClean="0"/>
              <a:t>‹N°›</a:t>
            </a:fld>
            <a:endParaRPr lang="fr-FR"/>
          </a:p>
        </p:txBody>
      </p:sp>
    </p:spTree>
    <p:extLst>
      <p:ext uri="{BB962C8B-B14F-4D97-AF65-F5344CB8AC3E}">
        <p14:creationId xmlns:p14="http://schemas.microsoft.com/office/powerpoint/2010/main" val="1316524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C1F618-AC81-E14C-8BB5-93E2F4405520}" type="slidenum">
              <a:rPr lang="fr-FR" smtClean="0"/>
              <a:t>3</a:t>
            </a:fld>
            <a:endParaRPr lang="fr-FR"/>
          </a:p>
        </p:txBody>
      </p:sp>
    </p:spTree>
    <p:extLst>
      <p:ext uri="{BB962C8B-B14F-4D97-AF65-F5344CB8AC3E}">
        <p14:creationId xmlns:p14="http://schemas.microsoft.com/office/powerpoint/2010/main" val="242952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C1F618-AC81-E14C-8BB5-93E2F4405520}" type="slidenum">
              <a:rPr lang="fr-FR" smtClean="0"/>
              <a:t>9</a:t>
            </a:fld>
            <a:endParaRPr lang="fr-FR"/>
          </a:p>
        </p:txBody>
      </p:sp>
    </p:spTree>
    <p:extLst>
      <p:ext uri="{BB962C8B-B14F-4D97-AF65-F5344CB8AC3E}">
        <p14:creationId xmlns:p14="http://schemas.microsoft.com/office/powerpoint/2010/main" val="621282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C1F618-AC81-E14C-8BB5-93E2F4405520}" type="slidenum">
              <a:rPr lang="fr-FR" smtClean="0"/>
              <a:t>10</a:t>
            </a:fld>
            <a:endParaRPr lang="fr-FR"/>
          </a:p>
        </p:txBody>
      </p:sp>
    </p:spTree>
    <p:extLst>
      <p:ext uri="{BB962C8B-B14F-4D97-AF65-F5344CB8AC3E}">
        <p14:creationId xmlns:p14="http://schemas.microsoft.com/office/powerpoint/2010/main" val="3044240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C1F618-AC81-E14C-8BB5-93E2F4405520}" type="slidenum">
              <a:rPr lang="fr-FR" smtClean="0"/>
              <a:t>15</a:t>
            </a:fld>
            <a:endParaRPr lang="fr-FR"/>
          </a:p>
        </p:txBody>
      </p:sp>
    </p:spTree>
    <p:extLst>
      <p:ext uri="{BB962C8B-B14F-4D97-AF65-F5344CB8AC3E}">
        <p14:creationId xmlns:p14="http://schemas.microsoft.com/office/powerpoint/2010/main" val="2053637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err="1">
                <a:solidFill>
                  <a:schemeClr val="tx1"/>
                </a:solidFill>
                <a:effectLst/>
                <a:latin typeface="+mn-lt"/>
                <a:ea typeface="+mn-ea"/>
                <a:cs typeface="+mn-cs"/>
              </a:rPr>
              <a:t>Ref</a:t>
            </a:r>
            <a:r>
              <a:rPr lang="fr-FR" sz="1200" kern="1200" dirty="0">
                <a:solidFill>
                  <a:schemeClr val="tx1"/>
                </a:solidFill>
                <a:effectLst/>
                <a:latin typeface="+mn-lt"/>
                <a:ea typeface="+mn-ea"/>
                <a:cs typeface="+mn-cs"/>
              </a:rPr>
              <a:t> MS : </a:t>
            </a:r>
          </a:p>
          <a:p>
            <a:r>
              <a:rPr lang="fr-FR" sz="1200" kern="1200" dirty="0">
                <a:solidFill>
                  <a:schemeClr val="tx1"/>
                </a:solidFill>
                <a:effectLst/>
                <a:latin typeface="+mn-lt"/>
                <a:ea typeface="+mn-ea"/>
                <a:cs typeface="+mn-cs"/>
              </a:rPr>
              <a:t>Ça permet la coordination entre les prof et les familles, entre les prof eux même, les familles à distance</a:t>
            </a:r>
          </a:p>
          <a:p>
            <a:r>
              <a:rPr lang="fr-FR" sz="1200" kern="1200" dirty="0">
                <a:solidFill>
                  <a:schemeClr val="tx1"/>
                </a:solidFill>
                <a:effectLst/>
                <a:latin typeface="+mn-lt"/>
                <a:ea typeface="+mn-ea"/>
                <a:cs typeface="+mn-cs"/>
              </a:rPr>
              <a:t>Un meilleur suivi de la situation par le </a:t>
            </a:r>
            <a:r>
              <a:rPr lang="fr-FR" sz="1200" kern="1200" dirty="0" err="1">
                <a:solidFill>
                  <a:schemeClr val="tx1"/>
                </a:solidFill>
                <a:effectLst/>
                <a:latin typeface="+mn-lt"/>
                <a:ea typeface="+mn-ea"/>
                <a:cs typeface="+mn-cs"/>
              </a:rPr>
              <a:t>ref</a:t>
            </a:r>
            <a:r>
              <a:rPr lang="fr-FR" sz="1200" kern="1200" dirty="0">
                <a:solidFill>
                  <a:schemeClr val="tx1"/>
                </a:solidFill>
                <a:effectLst/>
                <a:latin typeface="+mn-lt"/>
                <a:ea typeface="+mn-ea"/>
                <a:cs typeface="+mn-cs"/>
              </a:rPr>
              <a:t> MS</a:t>
            </a:r>
          </a:p>
          <a:p>
            <a:r>
              <a:rPr lang="fr-FR" sz="1200" kern="1200" dirty="0">
                <a:solidFill>
                  <a:schemeClr val="tx1"/>
                </a:solidFill>
                <a:effectLst/>
                <a:latin typeface="+mn-lt"/>
                <a:ea typeface="+mn-ea"/>
                <a:cs typeface="+mn-cs"/>
              </a:rPr>
              <a:t>Il y a des regards complémentaires.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RS : </a:t>
            </a:r>
          </a:p>
          <a:p>
            <a:r>
              <a:rPr lang="fr-FR" sz="1200" kern="1200" dirty="0">
                <a:solidFill>
                  <a:schemeClr val="tx1"/>
                </a:solidFill>
                <a:effectLst/>
                <a:latin typeface="+mn-lt"/>
                <a:ea typeface="+mn-ea"/>
                <a:cs typeface="+mn-cs"/>
              </a:rPr>
              <a:t>Important pour avoir une meilleure vision de la situation, c'est facilitant, c'est structuré, c'est exhaustif, on est alerté, c'est instantané – disponibilité de l'info </a:t>
            </a:r>
          </a:p>
          <a:p>
            <a:r>
              <a:rPr lang="fr-FR" sz="1200" kern="1200" dirty="0">
                <a:solidFill>
                  <a:schemeClr val="tx1"/>
                </a:solidFill>
                <a:effectLst/>
                <a:latin typeface="+mn-lt"/>
                <a:ea typeface="+mn-ea"/>
                <a:cs typeface="+mn-cs"/>
              </a:rPr>
              <a:t>Tout le monde a la même info et le même niveau d'info – pas de perte d'info</a:t>
            </a:r>
          </a:p>
          <a:p>
            <a:r>
              <a:rPr lang="fr-FR" sz="1200" kern="1200" dirty="0">
                <a:solidFill>
                  <a:schemeClr val="tx1"/>
                </a:solidFill>
                <a:effectLst/>
                <a:latin typeface="+mn-lt"/>
                <a:ea typeface="+mn-ea"/>
                <a:cs typeface="+mn-cs"/>
              </a:rPr>
              <a:t>Une AVS en remplacement à cette info, c'est facile, je le vois en amont.</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AVS : </a:t>
            </a:r>
          </a:p>
          <a:p>
            <a:r>
              <a:rPr lang="fr-FR" sz="1200" kern="1200" dirty="0">
                <a:solidFill>
                  <a:schemeClr val="tx1"/>
                </a:solidFill>
                <a:effectLst/>
                <a:latin typeface="+mn-lt"/>
                <a:ea typeface="+mn-ea"/>
                <a:cs typeface="+mn-cs"/>
              </a:rPr>
              <a:t>Ça permet une réactivité, on alerte, ça régit rapidement</a:t>
            </a:r>
          </a:p>
          <a:p>
            <a:endParaRPr lang="fr-FR" dirty="0"/>
          </a:p>
        </p:txBody>
      </p:sp>
      <p:sp>
        <p:nvSpPr>
          <p:cNvPr id="4" name="Espace réservé du numéro de diapositive 3"/>
          <p:cNvSpPr>
            <a:spLocks noGrp="1"/>
          </p:cNvSpPr>
          <p:nvPr>
            <p:ph type="sldNum" sz="quarter" idx="5"/>
          </p:nvPr>
        </p:nvSpPr>
        <p:spPr/>
        <p:txBody>
          <a:bodyPr/>
          <a:lstStyle/>
          <a:p>
            <a:fld id="{27C1F618-AC81-E14C-8BB5-93E2F4405520}" type="slidenum">
              <a:rPr lang="fr-FR" smtClean="0"/>
              <a:t>17</a:t>
            </a:fld>
            <a:endParaRPr lang="fr-FR"/>
          </a:p>
        </p:txBody>
      </p:sp>
    </p:spTree>
    <p:extLst>
      <p:ext uri="{BB962C8B-B14F-4D97-AF65-F5344CB8AC3E}">
        <p14:creationId xmlns:p14="http://schemas.microsoft.com/office/powerpoint/2010/main" val="2529566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je ne viens pas que pour faire </a:t>
            </a:r>
            <a:r>
              <a:rPr lang="fr-FR"/>
              <a:t>du ménage »</a:t>
            </a:r>
          </a:p>
        </p:txBody>
      </p:sp>
      <p:sp>
        <p:nvSpPr>
          <p:cNvPr id="4" name="Espace réservé du numéro de diapositive 3"/>
          <p:cNvSpPr>
            <a:spLocks noGrp="1"/>
          </p:cNvSpPr>
          <p:nvPr>
            <p:ph type="sldNum" sz="quarter" idx="5"/>
          </p:nvPr>
        </p:nvSpPr>
        <p:spPr/>
        <p:txBody>
          <a:bodyPr/>
          <a:lstStyle/>
          <a:p>
            <a:fld id="{27C1F618-AC81-E14C-8BB5-93E2F4405520}" type="slidenum">
              <a:rPr lang="fr-FR" smtClean="0"/>
              <a:t>19</a:t>
            </a:fld>
            <a:endParaRPr lang="fr-FR"/>
          </a:p>
        </p:txBody>
      </p:sp>
    </p:spTree>
    <p:extLst>
      <p:ext uri="{BB962C8B-B14F-4D97-AF65-F5344CB8AC3E}">
        <p14:creationId xmlns:p14="http://schemas.microsoft.com/office/powerpoint/2010/main" val="290515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2C1623-683B-E246-93CE-25DA2E5FC5C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A008748-E30A-BE4D-9C05-9C470DA9F0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B3A2BB4-705D-BF41-8014-F1C54CD5D34B}"/>
              </a:ext>
            </a:extLst>
          </p:cNvPr>
          <p:cNvSpPr>
            <a:spLocks noGrp="1"/>
          </p:cNvSpPr>
          <p:nvPr>
            <p:ph type="dt" sz="half" idx="10"/>
          </p:nvPr>
        </p:nvSpPr>
        <p:spPr/>
        <p:txBody>
          <a:bodyPr/>
          <a:lstStyle/>
          <a:p>
            <a:fld id="{68A54972-76CD-7D47-90AE-8CE5B4858970}" type="datetime1">
              <a:rPr lang="fr-FR" smtClean="0"/>
              <a:t>16/11/2023</a:t>
            </a:fld>
            <a:endParaRPr lang="fr-FR"/>
          </a:p>
        </p:txBody>
      </p:sp>
      <p:sp>
        <p:nvSpPr>
          <p:cNvPr id="5" name="Espace réservé du pied de page 4">
            <a:extLst>
              <a:ext uri="{FF2B5EF4-FFF2-40B4-BE49-F238E27FC236}">
                <a16:creationId xmlns:a16="http://schemas.microsoft.com/office/drawing/2014/main" id="{AEA33E6B-9449-2144-8212-925E91D1E83D}"/>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08ED1FFF-775C-6F40-A1F5-DD321C4CE0BF}"/>
              </a:ext>
            </a:extLst>
          </p:cNvPr>
          <p:cNvSpPr>
            <a:spLocks noGrp="1"/>
          </p:cNvSpPr>
          <p:nvPr>
            <p:ph type="sldNum" sz="quarter" idx="12"/>
          </p:nvPr>
        </p:nvSpPr>
        <p:spPr/>
        <p:txBody>
          <a:bodyPr/>
          <a:lstStyle/>
          <a:p>
            <a:fld id="{D4A93F63-F80C-8B45-B8A9-2835D8398727}" type="slidenum">
              <a:rPr lang="fr-FR" smtClean="0"/>
              <a:t>‹N°›</a:t>
            </a:fld>
            <a:endParaRPr lang="fr-FR"/>
          </a:p>
        </p:txBody>
      </p:sp>
    </p:spTree>
    <p:extLst>
      <p:ext uri="{BB962C8B-B14F-4D97-AF65-F5344CB8AC3E}">
        <p14:creationId xmlns:p14="http://schemas.microsoft.com/office/powerpoint/2010/main" val="1087358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BE2F67-E9ED-D647-9A8A-15860E44948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435581B-2E94-9B47-8F0E-6219A5EBFDB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F70A298-2C34-C74F-98DA-DC38ED12C4E3}"/>
              </a:ext>
            </a:extLst>
          </p:cNvPr>
          <p:cNvSpPr>
            <a:spLocks noGrp="1"/>
          </p:cNvSpPr>
          <p:nvPr>
            <p:ph type="dt" sz="half" idx="10"/>
          </p:nvPr>
        </p:nvSpPr>
        <p:spPr/>
        <p:txBody>
          <a:bodyPr/>
          <a:lstStyle/>
          <a:p>
            <a:fld id="{FEC3777A-03DE-1148-B433-1A1B6016C6BA}" type="datetime1">
              <a:rPr lang="fr-FR" smtClean="0"/>
              <a:t>16/11/2023</a:t>
            </a:fld>
            <a:endParaRPr lang="fr-FR"/>
          </a:p>
        </p:txBody>
      </p:sp>
      <p:sp>
        <p:nvSpPr>
          <p:cNvPr id="5" name="Espace réservé du pied de page 4">
            <a:extLst>
              <a:ext uri="{FF2B5EF4-FFF2-40B4-BE49-F238E27FC236}">
                <a16:creationId xmlns:a16="http://schemas.microsoft.com/office/drawing/2014/main" id="{53B53585-1C05-3346-82E3-C18326192264}"/>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07F8442F-4C86-7C4B-A48F-8C59FAAF0F15}"/>
              </a:ext>
            </a:extLst>
          </p:cNvPr>
          <p:cNvSpPr>
            <a:spLocks noGrp="1"/>
          </p:cNvSpPr>
          <p:nvPr>
            <p:ph type="sldNum" sz="quarter" idx="12"/>
          </p:nvPr>
        </p:nvSpPr>
        <p:spPr/>
        <p:txBody>
          <a:bodyPr/>
          <a:lstStyle/>
          <a:p>
            <a:fld id="{D4A93F63-F80C-8B45-B8A9-2835D8398727}" type="slidenum">
              <a:rPr lang="fr-FR" smtClean="0"/>
              <a:t>‹N°›</a:t>
            </a:fld>
            <a:endParaRPr lang="fr-FR"/>
          </a:p>
        </p:txBody>
      </p:sp>
    </p:spTree>
    <p:extLst>
      <p:ext uri="{BB962C8B-B14F-4D97-AF65-F5344CB8AC3E}">
        <p14:creationId xmlns:p14="http://schemas.microsoft.com/office/powerpoint/2010/main" val="2643545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055616A-8386-0A44-B69C-31402E79347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C21187A-04CD-FA4B-944C-F46495E76D8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2B7E98-D1AA-B14D-8BC9-480F06ADE507}"/>
              </a:ext>
            </a:extLst>
          </p:cNvPr>
          <p:cNvSpPr>
            <a:spLocks noGrp="1"/>
          </p:cNvSpPr>
          <p:nvPr>
            <p:ph type="dt" sz="half" idx="10"/>
          </p:nvPr>
        </p:nvSpPr>
        <p:spPr/>
        <p:txBody>
          <a:bodyPr/>
          <a:lstStyle/>
          <a:p>
            <a:fld id="{6BEA5B1B-A0FE-A14F-A588-6E3B48A5D766}" type="datetime1">
              <a:rPr lang="fr-FR" smtClean="0"/>
              <a:t>16/11/2023</a:t>
            </a:fld>
            <a:endParaRPr lang="fr-FR"/>
          </a:p>
        </p:txBody>
      </p:sp>
      <p:sp>
        <p:nvSpPr>
          <p:cNvPr id="5" name="Espace réservé du pied de page 4">
            <a:extLst>
              <a:ext uri="{FF2B5EF4-FFF2-40B4-BE49-F238E27FC236}">
                <a16:creationId xmlns:a16="http://schemas.microsoft.com/office/drawing/2014/main" id="{C385198E-BCAF-CE46-8D0C-BA3C099A261F}"/>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F056E3BA-F432-FF43-8883-06C198B08B00}"/>
              </a:ext>
            </a:extLst>
          </p:cNvPr>
          <p:cNvSpPr>
            <a:spLocks noGrp="1"/>
          </p:cNvSpPr>
          <p:nvPr>
            <p:ph type="sldNum" sz="quarter" idx="12"/>
          </p:nvPr>
        </p:nvSpPr>
        <p:spPr/>
        <p:txBody>
          <a:bodyPr/>
          <a:lstStyle/>
          <a:p>
            <a:fld id="{D4A93F63-F80C-8B45-B8A9-2835D8398727}" type="slidenum">
              <a:rPr lang="fr-FR" smtClean="0"/>
              <a:t>‹N°›</a:t>
            </a:fld>
            <a:endParaRPr lang="fr-FR"/>
          </a:p>
        </p:txBody>
      </p:sp>
    </p:spTree>
    <p:extLst>
      <p:ext uri="{BB962C8B-B14F-4D97-AF65-F5344CB8AC3E}">
        <p14:creationId xmlns:p14="http://schemas.microsoft.com/office/powerpoint/2010/main" val="401810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950FCF-9478-C644-ADB3-CEF75A136413}"/>
              </a:ext>
            </a:extLst>
          </p:cNvPr>
          <p:cNvSpPr>
            <a:spLocks noGrp="1"/>
          </p:cNvSpPr>
          <p:nvPr>
            <p:ph type="title"/>
          </p:nvPr>
        </p:nvSpPr>
        <p:spPr>
          <a:xfrm>
            <a:off x="838200" y="184771"/>
            <a:ext cx="10459719" cy="496266"/>
          </a:xfrm>
        </p:spPr>
        <p:txBody>
          <a:bodyPr/>
          <a:lstStyle/>
          <a:p>
            <a:r>
              <a:rPr lang="fr-FR"/>
              <a:t>Modifiez le style du titre</a:t>
            </a:r>
          </a:p>
        </p:txBody>
      </p:sp>
      <p:sp>
        <p:nvSpPr>
          <p:cNvPr id="3" name="Espace réservé du contenu 2">
            <a:extLst>
              <a:ext uri="{FF2B5EF4-FFF2-40B4-BE49-F238E27FC236}">
                <a16:creationId xmlns:a16="http://schemas.microsoft.com/office/drawing/2014/main" id="{E134EFA3-9D60-1C4E-AF9A-5ABC35BED14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DBF7C80-036E-9443-AF7C-F06D8ED0A855}"/>
              </a:ext>
            </a:extLst>
          </p:cNvPr>
          <p:cNvSpPr>
            <a:spLocks noGrp="1"/>
          </p:cNvSpPr>
          <p:nvPr>
            <p:ph type="dt" sz="half" idx="10"/>
          </p:nvPr>
        </p:nvSpPr>
        <p:spPr/>
        <p:txBody>
          <a:bodyPr/>
          <a:lstStyle/>
          <a:p>
            <a:fld id="{528E31B7-7DFC-BF46-984B-9BFD5FF92806}" type="datetime1">
              <a:rPr lang="fr-FR" smtClean="0"/>
              <a:t>16/11/2023</a:t>
            </a:fld>
            <a:endParaRPr lang="fr-FR"/>
          </a:p>
        </p:txBody>
      </p:sp>
      <p:sp>
        <p:nvSpPr>
          <p:cNvPr id="6" name="Espace réservé du numéro de diapositive 5">
            <a:extLst>
              <a:ext uri="{FF2B5EF4-FFF2-40B4-BE49-F238E27FC236}">
                <a16:creationId xmlns:a16="http://schemas.microsoft.com/office/drawing/2014/main" id="{C0952A68-7D25-5A45-93EF-2FAFE3E66445}"/>
              </a:ext>
            </a:extLst>
          </p:cNvPr>
          <p:cNvSpPr>
            <a:spLocks noGrp="1"/>
          </p:cNvSpPr>
          <p:nvPr>
            <p:ph type="sldNum" sz="quarter" idx="12"/>
          </p:nvPr>
        </p:nvSpPr>
        <p:spPr>
          <a:xfrm>
            <a:off x="11353800" y="6356349"/>
            <a:ext cx="440803" cy="365125"/>
          </a:xfrm>
        </p:spPr>
        <p:txBody>
          <a:bodyPr/>
          <a:lstStyle/>
          <a:p>
            <a:fld id="{D4A93F63-F80C-8B45-B8A9-2835D8398727}" type="slidenum">
              <a:rPr lang="fr-FR" smtClean="0"/>
              <a:t>‹N°›</a:t>
            </a:fld>
            <a:endParaRPr lang="fr-FR"/>
          </a:p>
        </p:txBody>
      </p:sp>
      <p:pic>
        <p:nvPicPr>
          <p:cNvPr id="7" name="Image 6">
            <a:extLst>
              <a:ext uri="{FF2B5EF4-FFF2-40B4-BE49-F238E27FC236}">
                <a16:creationId xmlns:a16="http://schemas.microsoft.com/office/drawing/2014/main" id="{9D841C40-FA64-1940-B422-A91F130715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0704" y="6383822"/>
            <a:ext cx="1110591" cy="365126"/>
          </a:xfrm>
          <a:prstGeom prst="rect">
            <a:avLst/>
          </a:prstGeom>
        </p:spPr>
      </p:pic>
      <p:pic>
        <p:nvPicPr>
          <p:cNvPr id="8" name="Image 7">
            <a:extLst>
              <a:ext uri="{FF2B5EF4-FFF2-40B4-BE49-F238E27FC236}">
                <a16:creationId xmlns:a16="http://schemas.microsoft.com/office/drawing/2014/main" id="{AC0FF281-8B78-C245-AB1B-FC5E317ABBCE}"/>
              </a:ext>
            </a:extLst>
          </p:cNvPr>
          <p:cNvPicPr>
            <a:picLocks noChangeAspect="1"/>
          </p:cNvPicPr>
          <p:nvPr userDrawn="1"/>
        </p:nvPicPr>
        <p:blipFill>
          <a:blip r:embed="rId3"/>
          <a:stretch>
            <a:fillRect/>
          </a:stretch>
        </p:blipFill>
        <p:spPr>
          <a:xfrm>
            <a:off x="11865079" y="6356349"/>
            <a:ext cx="250877" cy="377694"/>
          </a:xfrm>
          <a:prstGeom prst="rect">
            <a:avLst/>
          </a:prstGeom>
        </p:spPr>
      </p:pic>
    </p:spTree>
    <p:extLst>
      <p:ext uri="{BB962C8B-B14F-4D97-AF65-F5344CB8AC3E}">
        <p14:creationId xmlns:p14="http://schemas.microsoft.com/office/powerpoint/2010/main" val="82727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43C76B-8337-8147-8B74-1D54FD31C6C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A3A41E5-7279-4A4D-B93A-15D1FD9FDC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0C10F7F-21E0-964F-9CEB-EAB206162BF7}"/>
              </a:ext>
            </a:extLst>
          </p:cNvPr>
          <p:cNvSpPr>
            <a:spLocks noGrp="1"/>
          </p:cNvSpPr>
          <p:nvPr>
            <p:ph type="dt" sz="half" idx="10"/>
          </p:nvPr>
        </p:nvSpPr>
        <p:spPr/>
        <p:txBody>
          <a:bodyPr/>
          <a:lstStyle/>
          <a:p>
            <a:fld id="{C7485AFF-C471-3846-A8A3-481F5CF1DFEF}" type="datetime1">
              <a:rPr lang="fr-FR" smtClean="0"/>
              <a:t>16/11/2023</a:t>
            </a:fld>
            <a:endParaRPr lang="fr-FR"/>
          </a:p>
        </p:txBody>
      </p:sp>
      <p:sp>
        <p:nvSpPr>
          <p:cNvPr id="5" name="Espace réservé du pied de page 4">
            <a:extLst>
              <a:ext uri="{FF2B5EF4-FFF2-40B4-BE49-F238E27FC236}">
                <a16:creationId xmlns:a16="http://schemas.microsoft.com/office/drawing/2014/main" id="{251897FE-27D5-CF42-B602-4FCAB4BCD880}"/>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0252B8F0-BE76-B54A-9146-F7BEA81D8CD7}"/>
              </a:ext>
            </a:extLst>
          </p:cNvPr>
          <p:cNvSpPr>
            <a:spLocks noGrp="1"/>
          </p:cNvSpPr>
          <p:nvPr>
            <p:ph type="sldNum" sz="quarter" idx="12"/>
          </p:nvPr>
        </p:nvSpPr>
        <p:spPr/>
        <p:txBody>
          <a:bodyPr/>
          <a:lstStyle/>
          <a:p>
            <a:fld id="{D4A93F63-F80C-8B45-B8A9-2835D8398727}" type="slidenum">
              <a:rPr lang="fr-FR" smtClean="0"/>
              <a:t>‹N°›</a:t>
            </a:fld>
            <a:endParaRPr lang="fr-FR"/>
          </a:p>
        </p:txBody>
      </p:sp>
    </p:spTree>
    <p:extLst>
      <p:ext uri="{BB962C8B-B14F-4D97-AF65-F5344CB8AC3E}">
        <p14:creationId xmlns:p14="http://schemas.microsoft.com/office/powerpoint/2010/main" val="650031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855434-2C94-7340-AF6F-9D221C18A17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C3E4406-BB36-A44F-8EBC-C0E0D605E1F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535102F-3A8E-D547-8FCB-FC0858646E9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5ABF2D9-A855-2047-BAD5-8F804C00FF37}"/>
              </a:ext>
            </a:extLst>
          </p:cNvPr>
          <p:cNvSpPr>
            <a:spLocks noGrp="1"/>
          </p:cNvSpPr>
          <p:nvPr>
            <p:ph type="dt" sz="half" idx="10"/>
          </p:nvPr>
        </p:nvSpPr>
        <p:spPr/>
        <p:txBody>
          <a:bodyPr/>
          <a:lstStyle/>
          <a:p>
            <a:fld id="{669F8BBE-8216-114D-BEA5-75ED0E940CDD}" type="datetime1">
              <a:rPr lang="fr-FR" smtClean="0"/>
              <a:t>16/11/2023</a:t>
            </a:fld>
            <a:endParaRPr lang="fr-FR"/>
          </a:p>
        </p:txBody>
      </p:sp>
      <p:sp>
        <p:nvSpPr>
          <p:cNvPr id="6" name="Espace réservé du pied de page 5">
            <a:extLst>
              <a:ext uri="{FF2B5EF4-FFF2-40B4-BE49-F238E27FC236}">
                <a16:creationId xmlns:a16="http://schemas.microsoft.com/office/drawing/2014/main" id="{6627AA3A-A23B-8344-873B-F113FFC224D4}"/>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9D834E39-F49E-CF47-96E2-EA1B4A15B2D2}"/>
              </a:ext>
            </a:extLst>
          </p:cNvPr>
          <p:cNvSpPr>
            <a:spLocks noGrp="1"/>
          </p:cNvSpPr>
          <p:nvPr>
            <p:ph type="sldNum" sz="quarter" idx="12"/>
          </p:nvPr>
        </p:nvSpPr>
        <p:spPr/>
        <p:txBody>
          <a:bodyPr/>
          <a:lstStyle/>
          <a:p>
            <a:fld id="{D4A93F63-F80C-8B45-B8A9-2835D8398727}" type="slidenum">
              <a:rPr lang="fr-FR" smtClean="0"/>
              <a:t>‹N°›</a:t>
            </a:fld>
            <a:endParaRPr lang="fr-FR"/>
          </a:p>
        </p:txBody>
      </p:sp>
    </p:spTree>
    <p:extLst>
      <p:ext uri="{BB962C8B-B14F-4D97-AF65-F5344CB8AC3E}">
        <p14:creationId xmlns:p14="http://schemas.microsoft.com/office/powerpoint/2010/main" val="4052882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24C560-09F1-0841-87F6-82BF2F54D32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FB69994-338E-A043-9CC4-4BEA13AF9A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3C5B6AA-B022-0B46-849D-01FBF13C5BC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C8D8F12-27C9-7246-B1BB-CEC50E4D50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EAF0ECA-D012-D14E-B0FD-42CBC50C513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8326459-0931-F347-A1A9-4B4A73A91B1F}"/>
              </a:ext>
            </a:extLst>
          </p:cNvPr>
          <p:cNvSpPr>
            <a:spLocks noGrp="1"/>
          </p:cNvSpPr>
          <p:nvPr>
            <p:ph type="dt" sz="half" idx="10"/>
          </p:nvPr>
        </p:nvSpPr>
        <p:spPr/>
        <p:txBody>
          <a:bodyPr/>
          <a:lstStyle/>
          <a:p>
            <a:fld id="{9B8C2E9C-D4D4-814A-8EB4-61B1054BC49B}" type="datetime1">
              <a:rPr lang="fr-FR" smtClean="0"/>
              <a:t>16/11/2023</a:t>
            </a:fld>
            <a:endParaRPr lang="fr-FR"/>
          </a:p>
        </p:txBody>
      </p:sp>
      <p:sp>
        <p:nvSpPr>
          <p:cNvPr id="8" name="Espace réservé du pied de page 7">
            <a:extLst>
              <a:ext uri="{FF2B5EF4-FFF2-40B4-BE49-F238E27FC236}">
                <a16:creationId xmlns:a16="http://schemas.microsoft.com/office/drawing/2014/main" id="{03F7D940-187C-254D-97D3-D9D61F362370}"/>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AB9153BC-8F23-5743-A9C4-9EA02BCE4483}"/>
              </a:ext>
            </a:extLst>
          </p:cNvPr>
          <p:cNvSpPr>
            <a:spLocks noGrp="1"/>
          </p:cNvSpPr>
          <p:nvPr>
            <p:ph type="sldNum" sz="quarter" idx="12"/>
          </p:nvPr>
        </p:nvSpPr>
        <p:spPr/>
        <p:txBody>
          <a:bodyPr/>
          <a:lstStyle/>
          <a:p>
            <a:fld id="{D4A93F63-F80C-8B45-B8A9-2835D8398727}" type="slidenum">
              <a:rPr lang="fr-FR" smtClean="0"/>
              <a:t>‹N°›</a:t>
            </a:fld>
            <a:endParaRPr lang="fr-FR"/>
          </a:p>
        </p:txBody>
      </p:sp>
    </p:spTree>
    <p:extLst>
      <p:ext uri="{BB962C8B-B14F-4D97-AF65-F5344CB8AC3E}">
        <p14:creationId xmlns:p14="http://schemas.microsoft.com/office/powerpoint/2010/main" val="388521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BBD952-A618-EA42-87EB-4D1119C346F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8BF0299-3C77-6645-89EB-0A95DC6F9231}"/>
              </a:ext>
            </a:extLst>
          </p:cNvPr>
          <p:cNvSpPr>
            <a:spLocks noGrp="1"/>
          </p:cNvSpPr>
          <p:nvPr>
            <p:ph type="dt" sz="half" idx="10"/>
          </p:nvPr>
        </p:nvSpPr>
        <p:spPr/>
        <p:txBody>
          <a:bodyPr/>
          <a:lstStyle/>
          <a:p>
            <a:fld id="{F0D87D9D-AE3B-6A4D-BDBC-5BDBAB0929E2}" type="datetime1">
              <a:rPr lang="fr-FR" smtClean="0"/>
              <a:t>16/11/2023</a:t>
            </a:fld>
            <a:endParaRPr lang="fr-FR"/>
          </a:p>
        </p:txBody>
      </p:sp>
      <p:sp>
        <p:nvSpPr>
          <p:cNvPr id="4" name="Espace réservé du pied de page 3">
            <a:extLst>
              <a:ext uri="{FF2B5EF4-FFF2-40B4-BE49-F238E27FC236}">
                <a16:creationId xmlns:a16="http://schemas.microsoft.com/office/drawing/2014/main" id="{23767CAC-D62C-4A4F-8E9D-714747876821}"/>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81E78D75-B494-A743-B6BC-FE44F0C3BBC0}"/>
              </a:ext>
            </a:extLst>
          </p:cNvPr>
          <p:cNvSpPr>
            <a:spLocks noGrp="1"/>
          </p:cNvSpPr>
          <p:nvPr>
            <p:ph type="sldNum" sz="quarter" idx="12"/>
          </p:nvPr>
        </p:nvSpPr>
        <p:spPr/>
        <p:txBody>
          <a:bodyPr/>
          <a:lstStyle/>
          <a:p>
            <a:fld id="{D4A93F63-F80C-8B45-B8A9-2835D8398727}" type="slidenum">
              <a:rPr lang="fr-FR" smtClean="0"/>
              <a:t>‹N°›</a:t>
            </a:fld>
            <a:endParaRPr lang="fr-FR"/>
          </a:p>
        </p:txBody>
      </p:sp>
    </p:spTree>
    <p:extLst>
      <p:ext uri="{BB962C8B-B14F-4D97-AF65-F5344CB8AC3E}">
        <p14:creationId xmlns:p14="http://schemas.microsoft.com/office/powerpoint/2010/main" val="36863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03FE73C-2529-8E4B-94B8-A64FFC32C5E8}"/>
              </a:ext>
            </a:extLst>
          </p:cNvPr>
          <p:cNvSpPr>
            <a:spLocks noGrp="1"/>
          </p:cNvSpPr>
          <p:nvPr>
            <p:ph type="dt" sz="half" idx="10"/>
          </p:nvPr>
        </p:nvSpPr>
        <p:spPr/>
        <p:txBody>
          <a:bodyPr/>
          <a:lstStyle/>
          <a:p>
            <a:fld id="{E500A3F9-FB05-AF41-9A01-CC349C8D38CB}" type="datetime1">
              <a:rPr lang="fr-FR" smtClean="0"/>
              <a:t>16/11/2023</a:t>
            </a:fld>
            <a:endParaRPr lang="fr-FR"/>
          </a:p>
        </p:txBody>
      </p:sp>
      <p:sp>
        <p:nvSpPr>
          <p:cNvPr id="3" name="Espace réservé du pied de page 2">
            <a:extLst>
              <a:ext uri="{FF2B5EF4-FFF2-40B4-BE49-F238E27FC236}">
                <a16:creationId xmlns:a16="http://schemas.microsoft.com/office/drawing/2014/main" id="{2F76C28B-E604-1047-BDC6-3CC7E2171965}"/>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EAF4CB43-450E-CF40-A7B8-1C51EA76E4A3}"/>
              </a:ext>
            </a:extLst>
          </p:cNvPr>
          <p:cNvSpPr>
            <a:spLocks noGrp="1"/>
          </p:cNvSpPr>
          <p:nvPr>
            <p:ph type="sldNum" sz="quarter" idx="12"/>
          </p:nvPr>
        </p:nvSpPr>
        <p:spPr/>
        <p:txBody>
          <a:bodyPr/>
          <a:lstStyle/>
          <a:p>
            <a:fld id="{D4A93F63-F80C-8B45-B8A9-2835D8398727}" type="slidenum">
              <a:rPr lang="fr-FR" smtClean="0"/>
              <a:t>‹N°›</a:t>
            </a:fld>
            <a:endParaRPr lang="fr-FR"/>
          </a:p>
        </p:txBody>
      </p:sp>
    </p:spTree>
    <p:extLst>
      <p:ext uri="{BB962C8B-B14F-4D97-AF65-F5344CB8AC3E}">
        <p14:creationId xmlns:p14="http://schemas.microsoft.com/office/powerpoint/2010/main" val="335973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8BC256-F380-8A43-B315-AD65AB3629E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45FD681-6915-5C43-B604-82D41F8285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6E6862B-C019-7140-B20B-544512DD7E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58540F2-A4E7-BD46-82FA-53BD1D15E308}"/>
              </a:ext>
            </a:extLst>
          </p:cNvPr>
          <p:cNvSpPr>
            <a:spLocks noGrp="1"/>
          </p:cNvSpPr>
          <p:nvPr>
            <p:ph type="dt" sz="half" idx="10"/>
          </p:nvPr>
        </p:nvSpPr>
        <p:spPr/>
        <p:txBody>
          <a:bodyPr/>
          <a:lstStyle/>
          <a:p>
            <a:fld id="{937C14B1-7B27-6547-8CBC-9236D4355AC6}" type="datetime1">
              <a:rPr lang="fr-FR" smtClean="0"/>
              <a:t>16/11/2023</a:t>
            </a:fld>
            <a:endParaRPr lang="fr-FR"/>
          </a:p>
        </p:txBody>
      </p:sp>
      <p:sp>
        <p:nvSpPr>
          <p:cNvPr id="6" name="Espace réservé du pied de page 5">
            <a:extLst>
              <a:ext uri="{FF2B5EF4-FFF2-40B4-BE49-F238E27FC236}">
                <a16:creationId xmlns:a16="http://schemas.microsoft.com/office/drawing/2014/main" id="{363E04D3-9F6E-B44E-8F99-155A535D9B8D}"/>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9869CEDC-FC8D-E543-9926-C4EB3BC463CE}"/>
              </a:ext>
            </a:extLst>
          </p:cNvPr>
          <p:cNvSpPr>
            <a:spLocks noGrp="1"/>
          </p:cNvSpPr>
          <p:nvPr>
            <p:ph type="sldNum" sz="quarter" idx="12"/>
          </p:nvPr>
        </p:nvSpPr>
        <p:spPr/>
        <p:txBody>
          <a:bodyPr/>
          <a:lstStyle/>
          <a:p>
            <a:fld id="{D4A93F63-F80C-8B45-B8A9-2835D8398727}" type="slidenum">
              <a:rPr lang="fr-FR" smtClean="0"/>
              <a:t>‹N°›</a:t>
            </a:fld>
            <a:endParaRPr lang="fr-FR"/>
          </a:p>
        </p:txBody>
      </p:sp>
    </p:spTree>
    <p:extLst>
      <p:ext uri="{BB962C8B-B14F-4D97-AF65-F5344CB8AC3E}">
        <p14:creationId xmlns:p14="http://schemas.microsoft.com/office/powerpoint/2010/main" val="4206884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F40881-6365-A14B-8A74-7C6499501E4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90FB315-487A-B94F-81F4-72108464DB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C412E4F-DE47-8F46-8E9F-ADDBF4491F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AF7AF2A-F79C-0441-984B-B1824C22BD9E}"/>
              </a:ext>
            </a:extLst>
          </p:cNvPr>
          <p:cNvSpPr>
            <a:spLocks noGrp="1"/>
          </p:cNvSpPr>
          <p:nvPr>
            <p:ph type="dt" sz="half" idx="10"/>
          </p:nvPr>
        </p:nvSpPr>
        <p:spPr/>
        <p:txBody>
          <a:bodyPr/>
          <a:lstStyle/>
          <a:p>
            <a:fld id="{95FD5BE1-468D-1849-A110-C7983EB1C75B}" type="datetime1">
              <a:rPr lang="fr-FR" smtClean="0"/>
              <a:t>16/11/2023</a:t>
            </a:fld>
            <a:endParaRPr lang="fr-FR"/>
          </a:p>
        </p:txBody>
      </p:sp>
      <p:sp>
        <p:nvSpPr>
          <p:cNvPr id="6" name="Espace réservé du pied de page 5">
            <a:extLst>
              <a:ext uri="{FF2B5EF4-FFF2-40B4-BE49-F238E27FC236}">
                <a16:creationId xmlns:a16="http://schemas.microsoft.com/office/drawing/2014/main" id="{436E6385-55C0-BF45-B9D8-FC86509292D2}"/>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DEA78EEC-E2C8-8C42-8A49-CF78AFB44A63}"/>
              </a:ext>
            </a:extLst>
          </p:cNvPr>
          <p:cNvSpPr>
            <a:spLocks noGrp="1"/>
          </p:cNvSpPr>
          <p:nvPr>
            <p:ph type="sldNum" sz="quarter" idx="12"/>
          </p:nvPr>
        </p:nvSpPr>
        <p:spPr/>
        <p:txBody>
          <a:bodyPr/>
          <a:lstStyle/>
          <a:p>
            <a:fld id="{D4A93F63-F80C-8B45-B8A9-2835D8398727}" type="slidenum">
              <a:rPr lang="fr-FR" smtClean="0"/>
              <a:t>‹N°›</a:t>
            </a:fld>
            <a:endParaRPr lang="fr-FR"/>
          </a:p>
        </p:txBody>
      </p:sp>
    </p:spTree>
    <p:extLst>
      <p:ext uri="{BB962C8B-B14F-4D97-AF65-F5344CB8AC3E}">
        <p14:creationId xmlns:p14="http://schemas.microsoft.com/office/powerpoint/2010/main" val="3949457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936F4CE-3506-BA42-A42F-E8D77CE6176F}"/>
              </a:ext>
            </a:extLst>
          </p:cNvPr>
          <p:cNvSpPr>
            <a:spLocks noGrp="1"/>
          </p:cNvSpPr>
          <p:nvPr>
            <p:ph type="title"/>
          </p:nvPr>
        </p:nvSpPr>
        <p:spPr>
          <a:xfrm>
            <a:off x="838200" y="184771"/>
            <a:ext cx="9617765" cy="496266"/>
          </a:xfrm>
          <a:prstGeom prst="rect">
            <a:avLst/>
          </a:prstGeom>
        </p:spPr>
        <p:txBody>
          <a:bodyPr vert="horz" lIns="91440" tIns="45720" rIns="91440" bIns="45720" rtlCol="0" anchor="ctr">
            <a:noAutofit/>
          </a:bodyPr>
          <a:lstStyle/>
          <a:p>
            <a:r>
              <a:rPr lang="fr-FR" dirty="0"/>
              <a:t>Modifiez le style du titre</a:t>
            </a:r>
          </a:p>
        </p:txBody>
      </p:sp>
      <p:sp>
        <p:nvSpPr>
          <p:cNvPr id="3" name="Espace réservé du texte 2">
            <a:extLst>
              <a:ext uri="{FF2B5EF4-FFF2-40B4-BE49-F238E27FC236}">
                <a16:creationId xmlns:a16="http://schemas.microsoft.com/office/drawing/2014/main" id="{11E6C350-76C5-744E-A4F5-94AD99C8AA5C}"/>
              </a:ext>
            </a:extLst>
          </p:cNvPr>
          <p:cNvSpPr>
            <a:spLocks noGrp="1"/>
          </p:cNvSpPr>
          <p:nvPr>
            <p:ph type="body" idx="1"/>
          </p:nvPr>
        </p:nvSpPr>
        <p:spPr>
          <a:xfrm>
            <a:off x="838200" y="887896"/>
            <a:ext cx="10515600" cy="528906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F468EB0-62A2-E141-B416-ED2B968AA9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1A0947-DE5C-8346-BEA9-5E5529AC577A}" type="datetime1">
              <a:rPr lang="fr-FR" smtClean="0"/>
              <a:t>16/11/2023</a:t>
            </a:fld>
            <a:endParaRPr lang="fr-FR"/>
          </a:p>
        </p:txBody>
      </p:sp>
      <p:sp>
        <p:nvSpPr>
          <p:cNvPr id="6" name="Espace réservé du numéro de diapositive 5">
            <a:extLst>
              <a:ext uri="{FF2B5EF4-FFF2-40B4-BE49-F238E27FC236}">
                <a16:creationId xmlns:a16="http://schemas.microsoft.com/office/drawing/2014/main" id="{1FD874B8-05D2-5A44-9002-3F9C9C789119}"/>
              </a:ext>
            </a:extLst>
          </p:cNvPr>
          <p:cNvSpPr>
            <a:spLocks noGrp="1"/>
          </p:cNvSpPr>
          <p:nvPr>
            <p:ph type="sldNum" sz="quarter" idx="4"/>
          </p:nvPr>
        </p:nvSpPr>
        <p:spPr>
          <a:xfrm>
            <a:off x="11353800" y="6356349"/>
            <a:ext cx="5665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93F63-F80C-8B45-B8A9-2835D8398727}" type="slidenum">
              <a:rPr lang="fr-FR" smtClean="0"/>
              <a:t>‹N°›</a:t>
            </a:fld>
            <a:endParaRPr lang="fr-FR"/>
          </a:p>
        </p:txBody>
      </p:sp>
    </p:spTree>
    <p:extLst>
      <p:ext uri="{BB962C8B-B14F-4D97-AF65-F5344CB8AC3E}">
        <p14:creationId xmlns:p14="http://schemas.microsoft.com/office/powerpoint/2010/main" val="3707009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0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emf"/><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DC9B9D-A513-D747-9BDA-280A3521B9A0}"/>
              </a:ext>
            </a:extLst>
          </p:cNvPr>
          <p:cNvSpPr/>
          <p:nvPr/>
        </p:nvSpPr>
        <p:spPr>
          <a:xfrm>
            <a:off x="975611" y="476615"/>
            <a:ext cx="10378189" cy="4339650"/>
          </a:xfrm>
          <a:prstGeom prst="rect">
            <a:avLst/>
          </a:prstGeom>
        </p:spPr>
        <p:txBody>
          <a:bodyPr wrap="square">
            <a:spAutoFit/>
          </a:bodyPr>
          <a:lstStyle/>
          <a:p>
            <a:pPr algn="ct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gn="ctr"/>
            <a:r>
              <a:rPr lang="fr-FR" sz="3200" b="1" dirty="0">
                <a:solidFill>
                  <a:srgbClr val="2F5597"/>
                </a:solidFill>
                <a:latin typeface="Calibri" panose="020F0502020204030204" pitchFamily="34" charset="0"/>
                <a:ea typeface="Calibri" panose="020F0502020204030204" pitchFamily="34" charset="0"/>
                <a:cs typeface="Times New Roman" panose="02020603050405020304" pitchFamily="18" charset="0"/>
              </a:rPr>
              <a:t>Processus « sentinelle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gn="ctr"/>
            <a:r>
              <a:rPr lang="fr-FR" sz="3200" b="1" dirty="0">
                <a:solidFill>
                  <a:srgbClr val="2F5597"/>
                </a:solidFill>
                <a:latin typeface="Calibri" panose="020F0502020204030204" pitchFamily="34" charset="0"/>
                <a:ea typeface="Calibri" panose="020F0502020204030204" pitchFamily="34" charset="0"/>
                <a:cs typeface="Times New Roman" panose="02020603050405020304" pitchFamily="18" charset="0"/>
              </a:rPr>
              <a:t>de repérage et de prévention </a:t>
            </a:r>
          </a:p>
          <a:p>
            <a:pPr algn="ctr"/>
            <a:r>
              <a:rPr lang="fr-FR" sz="3200" b="1" dirty="0">
                <a:solidFill>
                  <a:srgbClr val="2F5597"/>
                </a:solidFill>
                <a:latin typeface="Calibri" panose="020F0502020204030204" pitchFamily="34" charset="0"/>
                <a:ea typeface="Calibri" panose="020F0502020204030204" pitchFamily="34" charset="0"/>
                <a:cs typeface="Times New Roman" panose="02020603050405020304" pitchFamily="18" charset="0"/>
              </a:rPr>
              <a:t>des risques de fragilisation d’un bénéficiaire </a:t>
            </a:r>
          </a:p>
          <a:p>
            <a:pPr algn="ctr"/>
            <a:r>
              <a:rPr lang="fr-FR" sz="3200" b="1" dirty="0">
                <a:solidFill>
                  <a:srgbClr val="2F5597"/>
                </a:solidFill>
                <a:latin typeface="Calibri" panose="020F0502020204030204" pitchFamily="34" charset="0"/>
                <a:ea typeface="Calibri" panose="020F0502020204030204" pitchFamily="34" charset="0"/>
                <a:cs typeface="Times New Roman" panose="02020603050405020304" pitchFamily="18" charset="0"/>
              </a:rPr>
              <a:t>dans le cadre de l’accompagnement du plan d’aide OSCAR ou APA / PCH</a:t>
            </a:r>
          </a:p>
          <a:p>
            <a:pPr algn="ctr"/>
            <a:endParaRPr lang="fr-FR" sz="3200" b="1"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fr-FR" sz="3200" b="1" dirty="0">
              <a:solidFill>
                <a:srgbClr val="2F5597"/>
              </a:solidFill>
              <a:latin typeface="Calibri" panose="020F0502020204030204" pitchFamily="34" charset="0"/>
              <a:ea typeface="Calibri" panose="020F0502020204030204" pitchFamily="34" charset="0"/>
              <a:cs typeface="Times New Roman" panose="02020603050405020304" pitchFamily="18" charset="0"/>
            </a:endParaRPr>
          </a:p>
          <a:p>
            <a:pPr algn="ctr"/>
            <a:r>
              <a:rPr lang="fr-FR" sz="3200" b="1" dirty="0">
                <a:solidFill>
                  <a:srgbClr val="2F5597"/>
                </a:solidFill>
                <a:latin typeface="Calibri" panose="020F0502020204030204" pitchFamily="34" charset="0"/>
                <a:ea typeface="Calibri" panose="020F0502020204030204" pitchFamily="34" charset="0"/>
                <a:cs typeface="Times New Roman" panose="02020603050405020304" pitchFamily="18" charset="0"/>
              </a:rPr>
              <a:t>Proposition d’un cadre pour un essaimage du processus</a:t>
            </a:r>
            <a:endParaRPr lang="fr-FR"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5653B282-A07C-6E45-9EB8-77DDBCFC9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0779" y="5094027"/>
            <a:ext cx="3708400" cy="1219200"/>
          </a:xfrm>
          <a:prstGeom prst="rect">
            <a:avLst/>
          </a:prstGeom>
        </p:spPr>
      </p:pic>
      <p:sp>
        <p:nvSpPr>
          <p:cNvPr id="2" name="ZoneTexte 1">
            <a:extLst>
              <a:ext uri="{FF2B5EF4-FFF2-40B4-BE49-F238E27FC236}">
                <a16:creationId xmlns:a16="http://schemas.microsoft.com/office/drawing/2014/main" id="{A98BED8B-9CCB-F84E-9770-8B2C9D42D1F1}"/>
              </a:ext>
            </a:extLst>
          </p:cNvPr>
          <p:cNvSpPr txBox="1"/>
          <p:nvPr/>
        </p:nvSpPr>
        <p:spPr>
          <a:xfrm>
            <a:off x="11287125" y="6411391"/>
            <a:ext cx="783484" cy="276999"/>
          </a:xfrm>
          <a:prstGeom prst="rect">
            <a:avLst/>
          </a:prstGeom>
          <a:noFill/>
        </p:spPr>
        <p:txBody>
          <a:bodyPr wrap="none" rtlCol="0">
            <a:spAutoFit/>
          </a:bodyPr>
          <a:lstStyle/>
          <a:p>
            <a:r>
              <a:rPr lang="fr-FR" sz="1200" dirty="0" err="1">
                <a:solidFill>
                  <a:schemeClr val="accent1">
                    <a:lumMod val="75000"/>
                  </a:schemeClr>
                </a:solidFill>
              </a:rPr>
              <a:t>Nov</a:t>
            </a:r>
            <a:r>
              <a:rPr lang="fr-FR" sz="1200" dirty="0">
                <a:solidFill>
                  <a:schemeClr val="accent1">
                    <a:lumMod val="75000"/>
                  </a:schemeClr>
                </a:solidFill>
              </a:rPr>
              <a:t> 2023</a:t>
            </a:r>
          </a:p>
        </p:txBody>
      </p:sp>
      <p:pic>
        <p:nvPicPr>
          <p:cNvPr id="7" name="Image 6">
            <a:extLst>
              <a:ext uri="{FF2B5EF4-FFF2-40B4-BE49-F238E27FC236}">
                <a16:creationId xmlns:a16="http://schemas.microsoft.com/office/drawing/2014/main" id="{9B5F65A8-2753-E345-AFEB-9E00179EDABE}"/>
              </a:ext>
            </a:extLst>
          </p:cNvPr>
          <p:cNvPicPr>
            <a:picLocks noChangeAspect="1"/>
          </p:cNvPicPr>
          <p:nvPr/>
        </p:nvPicPr>
        <p:blipFill>
          <a:blip r:embed="rId3"/>
          <a:stretch>
            <a:fillRect/>
          </a:stretch>
        </p:blipFill>
        <p:spPr>
          <a:xfrm>
            <a:off x="11323021" y="5286570"/>
            <a:ext cx="681940" cy="1026657"/>
          </a:xfrm>
          <a:prstGeom prst="rect">
            <a:avLst/>
          </a:prstGeom>
        </p:spPr>
      </p:pic>
      <p:sp>
        <p:nvSpPr>
          <p:cNvPr id="3" name="Espace réservé du numéro de diapositive 2">
            <a:extLst>
              <a:ext uri="{FF2B5EF4-FFF2-40B4-BE49-F238E27FC236}">
                <a16:creationId xmlns:a16="http://schemas.microsoft.com/office/drawing/2014/main" id="{7864E68F-0522-3F46-86FB-0FF41E1C8E5B}"/>
              </a:ext>
            </a:extLst>
          </p:cNvPr>
          <p:cNvSpPr>
            <a:spLocks noGrp="1"/>
          </p:cNvSpPr>
          <p:nvPr>
            <p:ph type="sldNum" sz="quarter" idx="12"/>
          </p:nvPr>
        </p:nvSpPr>
        <p:spPr/>
        <p:txBody>
          <a:bodyPr/>
          <a:lstStyle/>
          <a:p>
            <a:fld id="{D4A93F63-F80C-8B45-B8A9-2835D8398727}" type="slidenum">
              <a:rPr lang="fr-FR" smtClean="0"/>
              <a:t>1</a:t>
            </a:fld>
            <a:endParaRPr lang="fr-FR"/>
          </a:p>
        </p:txBody>
      </p:sp>
    </p:spTree>
    <p:extLst>
      <p:ext uri="{BB962C8B-B14F-4D97-AF65-F5344CB8AC3E}">
        <p14:creationId xmlns:p14="http://schemas.microsoft.com/office/powerpoint/2010/main" val="2981559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8D3F3B-22E4-094D-81CA-3EC2E0B0B814}"/>
              </a:ext>
            </a:extLst>
          </p:cNvPr>
          <p:cNvSpPr>
            <a:spLocks noGrp="1"/>
          </p:cNvSpPr>
          <p:nvPr>
            <p:ph type="title"/>
          </p:nvPr>
        </p:nvSpPr>
        <p:spPr>
          <a:xfrm>
            <a:off x="894081" y="274630"/>
            <a:ext cx="10459719" cy="496266"/>
          </a:xfrm>
        </p:spPr>
        <p:txBody>
          <a:bodyPr/>
          <a:lstStyle/>
          <a:p>
            <a:r>
              <a:rPr lang="fr-FR" dirty="0"/>
              <a:t>Rappel du processus sentinelle</a:t>
            </a:r>
          </a:p>
        </p:txBody>
      </p:sp>
      <p:pic>
        <p:nvPicPr>
          <p:cNvPr id="4" name="Graphique 11">
            <a:extLst>
              <a:ext uri="{FF2B5EF4-FFF2-40B4-BE49-F238E27FC236}">
                <a16:creationId xmlns:a16="http://schemas.microsoft.com/office/drawing/2014/main" id="{E229B741-7712-D448-A93C-19DE155B35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6495" y="836652"/>
            <a:ext cx="2071356" cy="733052"/>
          </a:xfrm>
          <a:prstGeom prst="rect">
            <a:avLst/>
          </a:prstGeom>
        </p:spPr>
      </p:pic>
      <p:sp>
        <p:nvSpPr>
          <p:cNvPr id="5" name="ZoneTexte 4">
            <a:extLst>
              <a:ext uri="{FF2B5EF4-FFF2-40B4-BE49-F238E27FC236}">
                <a16:creationId xmlns:a16="http://schemas.microsoft.com/office/drawing/2014/main" id="{6D4A72C5-5103-8945-8FA6-54CAC9D3A503}"/>
              </a:ext>
            </a:extLst>
          </p:cNvPr>
          <p:cNvSpPr txBox="1"/>
          <p:nvPr/>
        </p:nvSpPr>
        <p:spPr>
          <a:xfrm>
            <a:off x="1116495" y="1695926"/>
            <a:ext cx="2305759" cy="369332"/>
          </a:xfrm>
          <a:prstGeom prst="rect">
            <a:avLst/>
          </a:prstGeom>
          <a:noFill/>
        </p:spPr>
        <p:txBody>
          <a:bodyPr wrap="none" rtlCol="0">
            <a:spAutoFit/>
          </a:bodyPr>
          <a:lstStyle/>
          <a:p>
            <a:r>
              <a:rPr lang="fr-FR" dirty="0"/>
              <a:t>Évaluation des besoins</a:t>
            </a:r>
          </a:p>
        </p:txBody>
      </p:sp>
      <p:sp>
        <p:nvSpPr>
          <p:cNvPr id="6" name="Rectangle 5">
            <a:extLst>
              <a:ext uri="{FF2B5EF4-FFF2-40B4-BE49-F238E27FC236}">
                <a16:creationId xmlns:a16="http://schemas.microsoft.com/office/drawing/2014/main" id="{2F6C8E92-D44A-5847-81C0-616D781D45EB}"/>
              </a:ext>
            </a:extLst>
          </p:cNvPr>
          <p:cNvSpPr/>
          <p:nvPr/>
        </p:nvSpPr>
        <p:spPr>
          <a:xfrm>
            <a:off x="562633" y="2449327"/>
            <a:ext cx="2071356" cy="1421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Heures d’accompagnement et de prévention à domicile</a:t>
            </a:r>
          </a:p>
        </p:txBody>
      </p:sp>
      <p:sp>
        <p:nvSpPr>
          <p:cNvPr id="7" name="Rectangle 6">
            <a:extLst>
              <a:ext uri="{FF2B5EF4-FFF2-40B4-BE49-F238E27FC236}">
                <a16:creationId xmlns:a16="http://schemas.microsoft.com/office/drawing/2014/main" id="{7C063323-8367-D745-9B83-FB2F212690CC}"/>
              </a:ext>
            </a:extLst>
          </p:cNvPr>
          <p:cNvSpPr/>
          <p:nvPr/>
        </p:nvSpPr>
        <p:spPr>
          <a:xfrm>
            <a:off x="2826145" y="2449327"/>
            <a:ext cx="1967948" cy="142129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Coordination </a:t>
            </a:r>
          </a:p>
          <a:p>
            <a:pPr algn="ctr"/>
            <a:endParaRPr lang="fr-FR" dirty="0">
              <a:solidFill>
                <a:schemeClr val="bg1"/>
              </a:solidFill>
            </a:endParaRPr>
          </a:p>
          <a:p>
            <a:pPr algn="ctr"/>
            <a:r>
              <a:rPr lang="fr-FR" dirty="0">
                <a:solidFill>
                  <a:schemeClr val="bg1"/>
                </a:solidFill>
              </a:rPr>
              <a:t>(si plus de 3 prestations)</a:t>
            </a:r>
          </a:p>
        </p:txBody>
      </p:sp>
      <p:sp>
        <p:nvSpPr>
          <p:cNvPr id="8" name="Rectangle 7">
            <a:extLst>
              <a:ext uri="{FF2B5EF4-FFF2-40B4-BE49-F238E27FC236}">
                <a16:creationId xmlns:a16="http://schemas.microsoft.com/office/drawing/2014/main" id="{4C86640D-4235-834A-80D3-E220D5BC83B7}"/>
              </a:ext>
            </a:extLst>
          </p:cNvPr>
          <p:cNvSpPr/>
          <p:nvPr/>
        </p:nvSpPr>
        <p:spPr>
          <a:xfrm>
            <a:off x="265824" y="4471904"/>
            <a:ext cx="5112146" cy="1477328"/>
          </a:xfrm>
          <a:prstGeom prst="rect">
            <a:avLst/>
          </a:prstGeom>
        </p:spPr>
        <p:txBody>
          <a:bodyPr wrap="square">
            <a:spAutoFit/>
          </a:bodyPr>
          <a:lstStyle/>
          <a:p>
            <a:r>
              <a:rPr lang="fr-FR" b="1" dirty="0">
                <a:solidFill>
                  <a:schemeClr val="accent2">
                    <a:lumMod val="75000"/>
                  </a:schemeClr>
                </a:solidFill>
                <a:latin typeface="Calibri" panose="020F0502020204030204" pitchFamily="34" charset="0"/>
              </a:rPr>
              <a:t>Mission 1 </a:t>
            </a:r>
            <a:r>
              <a:rPr lang="fr-FR" dirty="0">
                <a:solidFill>
                  <a:schemeClr val="accent2">
                    <a:lumMod val="75000"/>
                  </a:schemeClr>
                </a:solidFill>
                <a:latin typeface="Calibri" panose="020F0502020204030204" pitchFamily="34" charset="0"/>
              </a:rPr>
              <a:t>- Assurer un suivi personnalisé du retraité</a:t>
            </a:r>
            <a:br>
              <a:rPr lang="fr-FR" dirty="0">
                <a:solidFill>
                  <a:schemeClr val="accent2">
                    <a:lumMod val="75000"/>
                  </a:schemeClr>
                </a:solidFill>
                <a:latin typeface="Calibri" panose="020F0502020204030204" pitchFamily="34" charset="0"/>
              </a:rPr>
            </a:br>
            <a:r>
              <a:rPr lang="fr-FR" b="1" dirty="0">
                <a:solidFill>
                  <a:schemeClr val="accent2">
                    <a:lumMod val="75000"/>
                  </a:schemeClr>
                </a:solidFill>
              </a:rPr>
              <a:t>Mission 2 - </a:t>
            </a:r>
            <a:r>
              <a:rPr lang="fr-FR" dirty="0">
                <a:solidFill>
                  <a:schemeClr val="accent2">
                    <a:lumMod val="75000"/>
                  </a:schemeClr>
                </a:solidFill>
              </a:rPr>
              <a:t>Favoriser et faciliter la mise en œuvre des prestations et orienter le retraité dans ses choix</a:t>
            </a:r>
          </a:p>
          <a:p>
            <a:r>
              <a:rPr lang="fr-FR" b="1" dirty="0">
                <a:solidFill>
                  <a:schemeClr val="accent2">
                    <a:lumMod val="75000"/>
                  </a:schemeClr>
                </a:solidFill>
              </a:rPr>
              <a:t>Mission 3 </a:t>
            </a:r>
            <a:r>
              <a:rPr lang="fr-FR" dirty="0">
                <a:solidFill>
                  <a:schemeClr val="accent2">
                    <a:lumMod val="75000"/>
                  </a:schemeClr>
                </a:solidFill>
              </a:rPr>
              <a:t>- Informer les partenaires en cas de changement de la situation </a:t>
            </a:r>
          </a:p>
        </p:txBody>
      </p:sp>
      <p:sp>
        <p:nvSpPr>
          <p:cNvPr id="9" name="ZoneTexte 8">
            <a:extLst>
              <a:ext uri="{FF2B5EF4-FFF2-40B4-BE49-F238E27FC236}">
                <a16:creationId xmlns:a16="http://schemas.microsoft.com/office/drawing/2014/main" id="{B7A4FDF7-B77E-B74B-A7BD-91C473DB7D95}"/>
              </a:ext>
            </a:extLst>
          </p:cNvPr>
          <p:cNvSpPr txBox="1"/>
          <p:nvPr/>
        </p:nvSpPr>
        <p:spPr>
          <a:xfrm>
            <a:off x="9293012" y="961418"/>
            <a:ext cx="2231701" cy="646331"/>
          </a:xfrm>
          <a:prstGeom prst="rect">
            <a:avLst/>
          </a:prstGeom>
          <a:noFill/>
        </p:spPr>
        <p:txBody>
          <a:bodyPr wrap="none" rtlCol="0">
            <a:spAutoFit/>
          </a:bodyPr>
          <a:lstStyle/>
          <a:p>
            <a:r>
              <a:rPr lang="fr-FR" sz="3600" dirty="0">
                <a:solidFill>
                  <a:schemeClr val="accent1">
                    <a:lumMod val="75000"/>
                  </a:schemeClr>
                </a:solidFill>
                <a:latin typeface="Century Gothic" panose="020B0502020202020204" pitchFamily="34" charset="0"/>
              </a:rPr>
              <a:t>APA PCH</a:t>
            </a:r>
          </a:p>
        </p:txBody>
      </p:sp>
      <p:sp>
        <p:nvSpPr>
          <p:cNvPr id="10" name="ZoneTexte 9">
            <a:extLst>
              <a:ext uri="{FF2B5EF4-FFF2-40B4-BE49-F238E27FC236}">
                <a16:creationId xmlns:a16="http://schemas.microsoft.com/office/drawing/2014/main" id="{F70C1F35-8433-064A-9168-5C168AC0928B}"/>
              </a:ext>
            </a:extLst>
          </p:cNvPr>
          <p:cNvSpPr txBox="1"/>
          <p:nvPr/>
        </p:nvSpPr>
        <p:spPr>
          <a:xfrm>
            <a:off x="9275905" y="1697433"/>
            <a:ext cx="2305759" cy="369332"/>
          </a:xfrm>
          <a:prstGeom prst="rect">
            <a:avLst/>
          </a:prstGeom>
          <a:noFill/>
        </p:spPr>
        <p:txBody>
          <a:bodyPr wrap="none" rtlCol="0">
            <a:spAutoFit/>
          </a:bodyPr>
          <a:lstStyle/>
          <a:p>
            <a:r>
              <a:rPr lang="fr-FR" dirty="0"/>
              <a:t>Évaluation des besoins</a:t>
            </a:r>
          </a:p>
        </p:txBody>
      </p:sp>
      <p:sp>
        <p:nvSpPr>
          <p:cNvPr id="11" name="Rectangle 10">
            <a:extLst>
              <a:ext uri="{FF2B5EF4-FFF2-40B4-BE49-F238E27FC236}">
                <a16:creationId xmlns:a16="http://schemas.microsoft.com/office/drawing/2014/main" id="{11C61FA4-B7D7-0345-B03B-D3E3647F549C}"/>
              </a:ext>
            </a:extLst>
          </p:cNvPr>
          <p:cNvSpPr/>
          <p:nvPr/>
        </p:nvSpPr>
        <p:spPr>
          <a:xfrm>
            <a:off x="9369855" y="2449327"/>
            <a:ext cx="2071356" cy="1421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SAAD : Heures d’accompagnement à domicile</a:t>
            </a:r>
          </a:p>
        </p:txBody>
      </p:sp>
      <p:sp>
        <p:nvSpPr>
          <p:cNvPr id="12" name="Rectangle 11">
            <a:extLst>
              <a:ext uri="{FF2B5EF4-FFF2-40B4-BE49-F238E27FC236}">
                <a16:creationId xmlns:a16="http://schemas.microsoft.com/office/drawing/2014/main" id="{8EDDD48E-9FBD-E742-9ED7-F386A9B8753B}"/>
              </a:ext>
            </a:extLst>
          </p:cNvPr>
          <p:cNvSpPr/>
          <p:nvPr/>
        </p:nvSpPr>
        <p:spPr>
          <a:xfrm>
            <a:off x="65093" y="2449327"/>
            <a:ext cx="401462" cy="3796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
            </a:r>
          </a:p>
        </p:txBody>
      </p:sp>
      <p:sp>
        <p:nvSpPr>
          <p:cNvPr id="13" name="Rectangle 12">
            <a:extLst>
              <a:ext uri="{FF2B5EF4-FFF2-40B4-BE49-F238E27FC236}">
                <a16:creationId xmlns:a16="http://schemas.microsoft.com/office/drawing/2014/main" id="{1A41B6F5-D117-8143-BF6A-8360C1DA9D6B}"/>
              </a:ext>
            </a:extLst>
          </p:cNvPr>
          <p:cNvSpPr/>
          <p:nvPr/>
        </p:nvSpPr>
        <p:spPr>
          <a:xfrm>
            <a:off x="11581664" y="2449327"/>
            <a:ext cx="401462" cy="3796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
            </a:r>
          </a:p>
        </p:txBody>
      </p:sp>
      <p:cxnSp>
        <p:nvCxnSpPr>
          <p:cNvPr id="15" name="Connecteur en arc 14">
            <a:extLst>
              <a:ext uri="{FF2B5EF4-FFF2-40B4-BE49-F238E27FC236}">
                <a16:creationId xmlns:a16="http://schemas.microsoft.com/office/drawing/2014/main" id="{088C46FC-18C6-0E43-9518-63DA981E044F}"/>
              </a:ext>
            </a:extLst>
          </p:cNvPr>
          <p:cNvCxnSpPr>
            <a:cxnSpLocks/>
            <a:stCxn id="5" idx="2"/>
            <a:endCxn id="7" idx="0"/>
          </p:cNvCxnSpPr>
          <p:nvPr/>
        </p:nvCxnSpPr>
        <p:spPr>
          <a:xfrm rot="16200000" flipH="1">
            <a:off x="2847713" y="1486920"/>
            <a:ext cx="384069" cy="1540744"/>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en arc 15">
            <a:extLst>
              <a:ext uri="{FF2B5EF4-FFF2-40B4-BE49-F238E27FC236}">
                <a16:creationId xmlns:a16="http://schemas.microsoft.com/office/drawing/2014/main" id="{EAAF8685-DBEA-1C4F-80F3-0A711361B623}"/>
              </a:ext>
            </a:extLst>
          </p:cNvPr>
          <p:cNvCxnSpPr>
            <a:cxnSpLocks/>
            <a:stCxn id="5" idx="2"/>
            <a:endCxn id="6" idx="0"/>
          </p:cNvCxnSpPr>
          <p:nvPr/>
        </p:nvCxnSpPr>
        <p:spPr>
          <a:xfrm rot="5400000">
            <a:off x="1741809" y="1921760"/>
            <a:ext cx="384069" cy="671064"/>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en arc 19">
            <a:extLst>
              <a:ext uri="{FF2B5EF4-FFF2-40B4-BE49-F238E27FC236}">
                <a16:creationId xmlns:a16="http://schemas.microsoft.com/office/drawing/2014/main" id="{C069BDA6-A896-A14C-8579-D2EF13DDDB66}"/>
              </a:ext>
            </a:extLst>
          </p:cNvPr>
          <p:cNvCxnSpPr>
            <a:cxnSpLocks/>
            <a:stCxn id="5" idx="2"/>
            <a:endCxn id="12" idx="0"/>
          </p:cNvCxnSpPr>
          <p:nvPr/>
        </p:nvCxnSpPr>
        <p:spPr>
          <a:xfrm rot="5400000">
            <a:off x="1075566" y="1255517"/>
            <a:ext cx="384069" cy="200355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eur en arc 23">
            <a:extLst>
              <a:ext uri="{FF2B5EF4-FFF2-40B4-BE49-F238E27FC236}">
                <a16:creationId xmlns:a16="http://schemas.microsoft.com/office/drawing/2014/main" id="{FBA8218C-62D5-D94F-89AA-0EDB2396A4F5}"/>
              </a:ext>
            </a:extLst>
          </p:cNvPr>
          <p:cNvCxnSpPr>
            <a:cxnSpLocks/>
            <a:stCxn id="10" idx="2"/>
            <a:endCxn id="11" idx="0"/>
          </p:cNvCxnSpPr>
          <p:nvPr/>
        </p:nvCxnSpPr>
        <p:spPr>
          <a:xfrm rot="5400000">
            <a:off x="10225878" y="2246420"/>
            <a:ext cx="382562" cy="23252"/>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eur en arc 27">
            <a:extLst>
              <a:ext uri="{FF2B5EF4-FFF2-40B4-BE49-F238E27FC236}">
                <a16:creationId xmlns:a16="http://schemas.microsoft.com/office/drawing/2014/main" id="{389C3143-9C1F-F740-9A76-B3ADD5CE4FFF}"/>
              </a:ext>
            </a:extLst>
          </p:cNvPr>
          <p:cNvCxnSpPr>
            <a:cxnSpLocks/>
            <a:stCxn id="10" idx="2"/>
            <a:endCxn id="13" idx="0"/>
          </p:cNvCxnSpPr>
          <p:nvPr/>
        </p:nvCxnSpPr>
        <p:spPr>
          <a:xfrm rot="16200000" flipH="1">
            <a:off x="10914309" y="1581241"/>
            <a:ext cx="382562" cy="1353610"/>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Flèche vers le bas 30">
            <a:extLst>
              <a:ext uri="{FF2B5EF4-FFF2-40B4-BE49-F238E27FC236}">
                <a16:creationId xmlns:a16="http://schemas.microsoft.com/office/drawing/2014/main" id="{E46059E1-4CE1-CC4E-B775-03A82990065B}"/>
              </a:ext>
            </a:extLst>
          </p:cNvPr>
          <p:cNvSpPr/>
          <p:nvPr/>
        </p:nvSpPr>
        <p:spPr>
          <a:xfrm>
            <a:off x="3289971" y="3974947"/>
            <a:ext cx="1040296" cy="496957"/>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lèche vers le bas 31">
            <a:extLst>
              <a:ext uri="{FF2B5EF4-FFF2-40B4-BE49-F238E27FC236}">
                <a16:creationId xmlns:a16="http://schemas.microsoft.com/office/drawing/2014/main" id="{DAD19FF4-255A-464E-83CE-6FAE27743D9A}"/>
              </a:ext>
            </a:extLst>
          </p:cNvPr>
          <p:cNvSpPr/>
          <p:nvPr/>
        </p:nvSpPr>
        <p:spPr>
          <a:xfrm>
            <a:off x="9885385" y="3974947"/>
            <a:ext cx="1040296" cy="496957"/>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38CA4CED-EE74-6149-B9DD-73A0BF8D7E1C}"/>
              </a:ext>
            </a:extLst>
          </p:cNvPr>
          <p:cNvSpPr/>
          <p:nvPr/>
        </p:nvSpPr>
        <p:spPr>
          <a:xfrm>
            <a:off x="9444829" y="4579533"/>
            <a:ext cx="2747171" cy="2031325"/>
          </a:xfrm>
          <a:prstGeom prst="rect">
            <a:avLst/>
          </a:prstGeom>
        </p:spPr>
        <p:txBody>
          <a:bodyPr wrap="square">
            <a:spAutoFit/>
          </a:bodyPr>
          <a:lstStyle/>
          <a:p>
            <a:r>
              <a:rPr lang="fr-FR" dirty="0">
                <a:solidFill>
                  <a:schemeClr val="accent4">
                    <a:lumMod val="50000"/>
                  </a:schemeClr>
                </a:solidFill>
                <a:latin typeface="Calibri" panose="020F0502020204030204" pitchFamily="34" charset="0"/>
              </a:rPr>
              <a:t>Faire remonter les évènements …</a:t>
            </a:r>
          </a:p>
          <a:p>
            <a:r>
              <a:rPr lang="fr-FR" dirty="0">
                <a:solidFill>
                  <a:schemeClr val="accent4">
                    <a:lumMod val="50000"/>
                  </a:schemeClr>
                </a:solidFill>
                <a:latin typeface="Calibri" panose="020F0502020204030204" pitchFamily="34" charset="0"/>
              </a:rPr>
              <a:t>Associer les intervenants à la coordination …</a:t>
            </a:r>
          </a:p>
          <a:p>
            <a:r>
              <a:rPr lang="fr-FR" dirty="0">
                <a:solidFill>
                  <a:schemeClr val="accent4">
                    <a:lumMod val="50000"/>
                  </a:schemeClr>
                </a:solidFill>
                <a:latin typeface="Calibri" panose="020F0502020204030204" pitchFamily="34" charset="0"/>
              </a:rPr>
              <a:t>Ré examiner la situation annuellement …</a:t>
            </a:r>
          </a:p>
          <a:p>
            <a:r>
              <a:rPr lang="fr-FR" dirty="0">
                <a:solidFill>
                  <a:schemeClr val="accent4">
                    <a:lumMod val="50000"/>
                  </a:schemeClr>
                </a:solidFill>
                <a:latin typeface="Calibri" panose="020F0502020204030204" pitchFamily="34" charset="0"/>
              </a:rPr>
              <a:t>…</a:t>
            </a:r>
          </a:p>
        </p:txBody>
      </p:sp>
      <p:sp>
        <p:nvSpPr>
          <p:cNvPr id="34" name="Espace réservé du numéro de diapositive 33">
            <a:extLst>
              <a:ext uri="{FF2B5EF4-FFF2-40B4-BE49-F238E27FC236}">
                <a16:creationId xmlns:a16="http://schemas.microsoft.com/office/drawing/2014/main" id="{AFF41578-A2B3-254A-AA05-A4CE4F5570D0}"/>
              </a:ext>
            </a:extLst>
          </p:cNvPr>
          <p:cNvSpPr>
            <a:spLocks noGrp="1"/>
          </p:cNvSpPr>
          <p:nvPr>
            <p:ph type="sldNum" sz="quarter" idx="12"/>
          </p:nvPr>
        </p:nvSpPr>
        <p:spPr>
          <a:xfrm>
            <a:off x="11353800" y="5959534"/>
            <a:ext cx="440803" cy="365125"/>
          </a:xfrm>
        </p:spPr>
        <p:txBody>
          <a:bodyPr/>
          <a:lstStyle/>
          <a:p>
            <a:fld id="{D4A93F63-F80C-8B45-B8A9-2835D8398727}" type="slidenum">
              <a:rPr lang="fr-FR" smtClean="0"/>
              <a:t>10</a:t>
            </a:fld>
            <a:endParaRPr lang="fr-FR"/>
          </a:p>
        </p:txBody>
      </p:sp>
      <p:pic>
        <p:nvPicPr>
          <p:cNvPr id="35" name="Graphique 10">
            <a:extLst>
              <a:ext uri="{FF2B5EF4-FFF2-40B4-BE49-F238E27FC236}">
                <a16:creationId xmlns:a16="http://schemas.microsoft.com/office/drawing/2014/main" id="{67B6B3EB-E2BA-764C-B1F2-89DEFC62E0E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401810" y="3171173"/>
            <a:ext cx="584439" cy="578885"/>
          </a:xfrm>
          <a:prstGeom prst="rect">
            <a:avLst/>
          </a:prstGeom>
        </p:spPr>
      </p:pic>
      <p:sp>
        <p:nvSpPr>
          <p:cNvPr id="3" name="Rectangle 2">
            <a:extLst>
              <a:ext uri="{FF2B5EF4-FFF2-40B4-BE49-F238E27FC236}">
                <a16:creationId xmlns:a16="http://schemas.microsoft.com/office/drawing/2014/main" id="{C97192B9-F996-2728-5429-06420B566DF6}"/>
              </a:ext>
            </a:extLst>
          </p:cNvPr>
          <p:cNvSpPr/>
          <p:nvPr/>
        </p:nvSpPr>
        <p:spPr>
          <a:xfrm>
            <a:off x="7158046" y="2449327"/>
            <a:ext cx="2071356" cy="142129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SAD : Heures de lien social (2h)</a:t>
            </a:r>
          </a:p>
        </p:txBody>
      </p:sp>
      <p:sp>
        <p:nvSpPr>
          <p:cNvPr id="14" name="Flèche vers le bas 13">
            <a:extLst>
              <a:ext uri="{FF2B5EF4-FFF2-40B4-BE49-F238E27FC236}">
                <a16:creationId xmlns:a16="http://schemas.microsoft.com/office/drawing/2014/main" id="{3BA37107-AE6F-FB7F-B93D-A1B9490F700C}"/>
              </a:ext>
            </a:extLst>
          </p:cNvPr>
          <p:cNvSpPr/>
          <p:nvPr/>
        </p:nvSpPr>
        <p:spPr>
          <a:xfrm>
            <a:off x="7668959" y="3971642"/>
            <a:ext cx="1040296" cy="496957"/>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D0601AB5-5457-3434-1C27-FB685B3197BE}"/>
              </a:ext>
            </a:extLst>
          </p:cNvPr>
          <p:cNvSpPr/>
          <p:nvPr/>
        </p:nvSpPr>
        <p:spPr>
          <a:xfrm>
            <a:off x="6697658" y="4576228"/>
            <a:ext cx="2747171" cy="923330"/>
          </a:xfrm>
          <a:prstGeom prst="rect">
            <a:avLst/>
          </a:prstGeom>
        </p:spPr>
        <p:txBody>
          <a:bodyPr wrap="square">
            <a:spAutoFit/>
          </a:bodyPr>
          <a:lstStyle/>
          <a:p>
            <a:r>
              <a:rPr lang="fr-FR" dirty="0">
                <a:solidFill>
                  <a:schemeClr val="accent4">
                    <a:lumMod val="50000"/>
                  </a:schemeClr>
                </a:solidFill>
                <a:latin typeface="Calibri" panose="020F0502020204030204" pitchFamily="34" charset="0"/>
              </a:rPr>
              <a:t>Repérer les fragilités</a:t>
            </a:r>
          </a:p>
          <a:p>
            <a:r>
              <a:rPr lang="fr-FR" dirty="0">
                <a:solidFill>
                  <a:schemeClr val="accent4">
                    <a:lumMod val="50000"/>
                  </a:schemeClr>
                </a:solidFill>
                <a:latin typeface="Calibri" panose="020F0502020204030204" pitchFamily="34" charset="0"/>
              </a:rPr>
              <a:t>Proposer une réponse adaptée</a:t>
            </a:r>
          </a:p>
        </p:txBody>
      </p:sp>
      <p:cxnSp>
        <p:nvCxnSpPr>
          <p:cNvPr id="18" name="Connecteur en arc 17">
            <a:extLst>
              <a:ext uri="{FF2B5EF4-FFF2-40B4-BE49-F238E27FC236}">
                <a16:creationId xmlns:a16="http://schemas.microsoft.com/office/drawing/2014/main" id="{4EB2F7AE-79DE-EDD9-8A6D-41AC730C2713}"/>
              </a:ext>
            </a:extLst>
          </p:cNvPr>
          <p:cNvCxnSpPr>
            <a:cxnSpLocks/>
            <a:stCxn id="10" idx="2"/>
            <a:endCxn id="3" idx="0"/>
          </p:cNvCxnSpPr>
          <p:nvPr/>
        </p:nvCxnSpPr>
        <p:spPr>
          <a:xfrm rot="5400000">
            <a:off x="9119974" y="1140516"/>
            <a:ext cx="382562" cy="223506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rminaison 18">
            <a:extLst>
              <a:ext uri="{FF2B5EF4-FFF2-40B4-BE49-F238E27FC236}">
                <a16:creationId xmlns:a16="http://schemas.microsoft.com/office/drawing/2014/main" id="{B973769D-ABCF-4961-8DAC-4F998B303693}"/>
              </a:ext>
            </a:extLst>
          </p:cNvPr>
          <p:cNvSpPr/>
          <p:nvPr/>
        </p:nvSpPr>
        <p:spPr>
          <a:xfrm>
            <a:off x="1904191" y="4247066"/>
            <a:ext cx="9620522" cy="2477838"/>
          </a:xfrm>
          <a:prstGeom prst="flowChartTerminator">
            <a:avLst/>
          </a:prstGeom>
          <a:solidFill>
            <a:srgbClr val="385723">
              <a:alpha val="5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bg1"/>
                </a:solidFill>
              </a:rPr>
              <a:t>Intégrer dans les heures d’accompagnement, un repérage des risques de fragilisation</a:t>
            </a:r>
          </a:p>
          <a:p>
            <a:endParaRPr lang="fr-FR" sz="2800" b="1" dirty="0">
              <a:solidFill>
                <a:schemeClr val="bg1"/>
              </a:solidFill>
            </a:endParaRPr>
          </a:p>
          <a:p>
            <a:r>
              <a:rPr lang="fr-FR" sz="2800" b="1" dirty="0">
                <a:solidFill>
                  <a:schemeClr val="bg1"/>
                </a:solidFill>
              </a:rPr>
              <a:t>Développer la prévention 1</a:t>
            </a:r>
            <a:r>
              <a:rPr lang="fr-FR" sz="2800" b="1" baseline="30000" dirty="0">
                <a:solidFill>
                  <a:schemeClr val="bg1"/>
                </a:solidFill>
              </a:rPr>
              <a:t>aire</a:t>
            </a:r>
            <a:r>
              <a:rPr lang="fr-FR" sz="2800" b="1" dirty="0">
                <a:solidFill>
                  <a:schemeClr val="bg1"/>
                </a:solidFill>
              </a:rPr>
              <a:t>, 2</a:t>
            </a:r>
            <a:r>
              <a:rPr lang="fr-FR" sz="2800" b="1" baseline="30000" dirty="0">
                <a:solidFill>
                  <a:schemeClr val="bg1"/>
                </a:solidFill>
              </a:rPr>
              <a:t>aire</a:t>
            </a:r>
            <a:r>
              <a:rPr lang="fr-FR" sz="2800" b="1" dirty="0">
                <a:solidFill>
                  <a:schemeClr val="bg1"/>
                </a:solidFill>
              </a:rPr>
              <a:t>, 3</a:t>
            </a:r>
            <a:r>
              <a:rPr lang="fr-FR" sz="2800" b="1" baseline="30000" dirty="0">
                <a:solidFill>
                  <a:schemeClr val="bg1"/>
                </a:solidFill>
              </a:rPr>
              <a:t>aire</a:t>
            </a:r>
          </a:p>
        </p:txBody>
      </p:sp>
    </p:spTree>
    <p:extLst>
      <p:ext uri="{BB962C8B-B14F-4D97-AF65-F5344CB8AC3E}">
        <p14:creationId xmlns:p14="http://schemas.microsoft.com/office/powerpoint/2010/main" val="161667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84771"/>
            <a:ext cx="10459719" cy="496266"/>
          </a:xfrm>
        </p:spPr>
        <p:txBody>
          <a:bodyPr>
            <a:noAutofit/>
          </a:bodyPr>
          <a:lstStyle/>
          <a:p>
            <a:r>
              <a:rPr lang="fr-FR" dirty="0"/>
              <a:t>Présentation du processus sentinelle</a:t>
            </a:r>
          </a:p>
        </p:txBody>
      </p:sp>
      <p:sp>
        <p:nvSpPr>
          <p:cNvPr id="3" name="Espace réservé du contenu 2"/>
          <p:cNvSpPr>
            <a:spLocks noGrp="1"/>
          </p:cNvSpPr>
          <p:nvPr>
            <p:ph idx="1"/>
          </p:nvPr>
        </p:nvSpPr>
        <p:spPr>
          <a:xfrm>
            <a:off x="838200" y="887413"/>
            <a:ext cx="11153172" cy="2390625"/>
          </a:xfrm>
        </p:spPr>
        <p:txBody>
          <a:bodyPr>
            <a:normAutofit lnSpcReduction="10000"/>
          </a:bodyPr>
          <a:lstStyle/>
          <a:p>
            <a:r>
              <a:rPr lang="fr-FR" dirty="0"/>
              <a:t>Signaler tout risque et tout changement, qui peut conduire à l’aggravation de la situation et proposer :</a:t>
            </a:r>
          </a:p>
          <a:p>
            <a:pPr lvl="1"/>
            <a:r>
              <a:rPr lang="fr-FR" dirty="0"/>
              <a:t>Un ajustement de l’accompagnement au quotidien de la personne accompagnée et / ou son aidant</a:t>
            </a:r>
          </a:p>
          <a:p>
            <a:pPr lvl="1"/>
            <a:r>
              <a:rPr lang="fr-FR" dirty="0"/>
              <a:t>Des actions en réponse aux besoins identifiés et/ou une sollicitation d’un professionnel médico-social ou de santé, en relais, pour adapter le plan d’aide ou de soins. </a:t>
            </a:r>
          </a:p>
          <a:p>
            <a:endParaRPr lang="fr-FR" dirty="0"/>
          </a:p>
        </p:txBody>
      </p:sp>
      <p:sp>
        <p:nvSpPr>
          <p:cNvPr id="4" name="Espace réservé du numéro de diapositive 3"/>
          <p:cNvSpPr>
            <a:spLocks noGrp="1"/>
          </p:cNvSpPr>
          <p:nvPr>
            <p:ph type="sldNum" sz="quarter" idx="12"/>
          </p:nvPr>
        </p:nvSpPr>
        <p:spPr>
          <a:xfrm>
            <a:off x="11353800" y="6356349"/>
            <a:ext cx="440803" cy="365125"/>
          </a:xfrm>
        </p:spPr>
        <p:txBody>
          <a:bodyPr/>
          <a:lstStyle/>
          <a:p>
            <a:fld id="{9FABF915-79F0-2649-B3EA-417DF04E4EEA}" type="slidenum">
              <a:rPr lang="fr-FR" smtClean="0"/>
              <a:pPr/>
              <a:t>11</a:t>
            </a:fld>
            <a:endParaRPr lang="fr-FR"/>
          </a:p>
        </p:txBody>
      </p:sp>
      <p:sp>
        <p:nvSpPr>
          <p:cNvPr id="10" name="Bulle ronde 9">
            <a:extLst>
              <a:ext uri="{FF2B5EF4-FFF2-40B4-BE49-F238E27FC236}">
                <a16:creationId xmlns:a16="http://schemas.microsoft.com/office/drawing/2014/main" id="{A751FB5D-210C-3D45-ADC7-584E9A5D7B2A}"/>
              </a:ext>
            </a:extLst>
          </p:cNvPr>
          <p:cNvSpPr/>
          <p:nvPr/>
        </p:nvSpPr>
        <p:spPr>
          <a:xfrm>
            <a:off x="274319" y="3429000"/>
            <a:ext cx="2172130" cy="1501446"/>
          </a:xfrm>
          <a:prstGeom prst="wedgeEllipseCallout">
            <a:avLst/>
          </a:prstGeom>
          <a:solidFill>
            <a:srgbClr val="3857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Veiller à l’émergence de nouveaux besoins</a:t>
            </a:r>
          </a:p>
        </p:txBody>
      </p:sp>
      <p:sp>
        <p:nvSpPr>
          <p:cNvPr id="11" name="Bulle ronde 10">
            <a:extLst>
              <a:ext uri="{FF2B5EF4-FFF2-40B4-BE49-F238E27FC236}">
                <a16:creationId xmlns:a16="http://schemas.microsoft.com/office/drawing/2014/main" id="{D6B30325-A124-7B48-95BE-E3EE6FBB0243}"/>
              </a:ext>
            </a:extLst>
          </p:cNvPr>
          <p:cNvSpPr/>
          <p:nvPr/>
        </p:nvSpPr>
        <p:spPr>
          <a:xfrm>
            <a:off x="2149414" y="3687758"/>
            <a:ext cx="4751717" cy="2216254"/>
          </a:xfrm>
          <a:prstGeom prst="wedgeEllipseCallout">
            <a:avLst/>
          </a:prstGeom>
          <a:solidFill>
            <a:srgbClr val="3857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800" lvl="1" algn="ctr"/>
            <a:r>
              <a:rPr lang="fr-FR" dirty="0"/>
              <a:t>Eviter la survenue d’événements dits « évitables » (épuisement d’un aidant, rupture de prise en charge, hospitalisation non justifiée, </a:t>
            </a:r>
            <a:r>
              <a:rPr lang="is-IS" dirty="0"/>
              <a:t>…)</a:t>
            </a:r>
            <a:endParaRPr lang="fr-FR" dirty="0"/>
          </a:p>
        </p:txBody>
      </p:sp>
      <p:sp>
        <p:nvSpPr>
          <p:cNvPr id="12" name="Bulle ronde 11">
            <a:extLst>
              <a:ext uri="{FF2B5EF4-FFF2-40B4-BE49-F238E27FC236}">
                <a16:creationId xmlns:a16="http://schemas.microsoft.com/office/drawing/2014/main" id="{F8327DB8-6C27-E145-850A-B0914F357775}"/>
              </a:ext>
            </a:extLst>
          </p:cNvPr>
          <p:cNvSpPr/>
          <p:nvPr/>
        </p:nvSpPr>
        <p:spPr>
          <a:xfrm>
            <a:off x="6277154" y="4304423"/>
            <a:ext cx="6386423" cy="2234489"/>
          </a:xfrm>
          <a:prstGeom prst="wedgeEllipseCallout">
            <a:avLst/>
          </a:prstGeom>
          <a:solidFill>
            <a:srgbClr val="3857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75" lvl="1" algn="ctr"/>
            <a:r>
              <a:rPr lang="fr-FR" dirty="0"/>
              <a:t>Anticiper l’apparition d’une éventuelle aggravation de la perte d’autonomie </a:t>
            </a:r>
          </a:p>
          <a:p>
            <a:pPr marL="15875" lvl="2" algn="ctr"/>
            <a:r>
              <a:rPr lang="fr-FR" dirty="0"/>
              <a:t>liés à un trouble fonctionnel ou cognitif, à une pathologie, un événement ou un ressenti. Cela peut concerner la personne accompagnée, son entourage ou son aidant</a:t>
            </a:r>
          </a:p>
        </p:txBody>
      </p:sp>
    </p:spTree>
    <p:extLst>
      <p:ext uri="{BB962C8B-B14F-4D97-AF65-F5344CB8AC3E}">
        <p14:creationId xmlns:p14="http://schemas.microsoft.com/office/powerpoint/2010/main" val="1983886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vers le bas 2"/>
          <p:cNvSpPr/>
          <p:nvPr/>
        </p:nvSpPr>
        <p:spPr>
          <a:xfrm>
            <a:off x="4627324" y="772024"/>
            <a:ext cx="1657350" cy="6043612"/>
          </a:xfrm>
          <a:prstGeom prst="downArrow">
            <a:avLst/>
          </a:prstGeom>
          <a:solidFill>
            <a:srgbClr val="FBE5D6">
              <a:alpha val="27059"/>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4">
            <a:extLst>
              <a:ext uri="{FF2B5EF4-FFF2-40B4-BE49-F238E27FC236}">
                <a16:creationId xmlns:a16="http://schemas.microsoft.com/office/drawing/2014/main" id="{E016C2C9-5E9C-E74E-B266-DAEB5108E49F}"/>
              </a:ext>
            </a:extLst>
          </p:cNvPr>
          <p:cNvSpPr>
            <a:spLocks noGrp="1"/>
          </p:cNvSpPr>
          <p:nvPr>
            <p:ph type="title"/>
          </p:nvPr>
        </p:nvSpPr>
        <p:spPr/>
        <p:txBody>
          <a:bodyPr/>
          <a:lstStyle/>
          <a:p>
            <a:r>
              <a:rPr lang="fr-FR" dirty="0"/>
              <a:t>Présentation du processus sentinelle</a:t>
            </a:r>
          </a:p>
        </p:txBody>
      </p:sp>
      <p:sp>
        <p:nvSpPr>
          <p:cNvPr id="4" name="Espace réservé du numéro de diapositive 3"/>
          <p:cNvSpPr>
            <a:spLocks noGrp="1"/>
          </p:cNvSpPr>
          <p:nvPr>
            <p:ph type="sldNum" sz="quarter" idx="12"/>
          </p:nvPr>
        </p:nvSpPr>
        <p:spPr/>
        <p:txBody>
          <a:bodyPr/>
          <a:lstStyle/>
          <a:p>
            <a:pPr>
              <a:defRPr/>
            </a:pPr>
            <a:fld id="{9FABF915-79F0-2649-B3EA-417DF04E4EEA}" type="slidenum">
              <a:rPr lang="fr-FR" smtClean="0"/>
              <a:pPr>
                <a:defRPr/>
              </a:pPr>
              <a:t>12</a:t>
            </a:fld>
            <a:endParaRPr lang="fr-FR"/>
          </a:p>
        </p:txBody>
      </p:sp>
      <p:sp>
        <p:nvSpPr>
          <p:cNvPr id="6" name="ZoneTexte 5"/>
          <p:cNvSpPr txBox="1"/>
          <p:nvPr/>
        </p:nvSpPr>
        <p:spPr>
          <a:xfrm>
            <a:off x="1532586" y="1053480"/>
            <a:ext cx="7872167" cy="646331"/>
          </a:xfrm>
          <a:prstGeom prst="rect">
            <a:avLst/>
          </a:prstGeom>
          <a:solidFill>
            <a:srgbClr val="FFF2CC">
              <a:alpha val="74118"/>
            </a:srgbClr>
          </a:solidFill>
        </p:spPr>
        <p:txBody>
          <a:bodyPr wrap="square" rtlCol="0">
            <a:spAutoFit/>
          </a:bodyPr>
          <a:lstStyle/>
          <a:p>
            <a:pPr lvl="0"/>
            <a:r>
              <a:rPr lang="fr-FR" b="1" dirty="0"/>
              <a:t>Remonter systématiquement tout risque de fragilisation observé </a:t>
            </a:r>
            <a:r>
              <a:rPr lang="fr-FR" dirty="0"/>
              <a:t>en utilisant l’outil mis à disposition, lors d’interventions auprès de la personne accompagnée </a:t>
            </a:r>
          </a:p>
        </p:txBody>
      </p:sp>
      <p:sp>
        <p:nvSpPr>
          <p:cNvPr id="7" name="Rectangle 6"/>
          <p:cNvSpPr/>
          <p:nvPr/>
        </p:nvSpPr>
        <p:spPr>
          <a:xfrm>
            <a:off x="1532586" y="1908324"/>
            <a:ext cx="7872167" cy="923330"/>
          </a:xfrm>
          <a:prstGeom prst="rect">
            <a:avLst/>
          </a:prstGeom>
          <a:solidFill>
            <a:srgbClr val="FFF2CC">
              <a:alpha val="74118"/>
            </a:srgbClr>
          </a:solidFill>
        </p:spPr>
        <p:txBody>
          <a:bodyPr wrap="square">
            <a:spAutoFit/>
          </a:bodyPr>
          <a:lstStyle/>
          <a:p>
            <a:pPr lvl="0">
              <a:spcAft>
                <a:spcPts val="0"/>
              </a:spcAft>
            </a:pPr>
            <a:r>
              <a:rPr lang="fr-FR" b="1" dirty="0">
                <a:latin typeface="Calibri" charset="0"/>
                <a:ea typeface="Calibri" charset="0"/>
                <a:cs typeface="Calibri" charset="0"/>
              </a:rPr>
              <a:t>Traiter les informations transmises</a:t>
            </a:r>
            <a:r>
              <a:rPr lang="fr-FR" dirty="0">
                <a:latin typeface="Calibri" charset="0"/>
                <a:ea typeface="Calibri" charset="0"/>
                <a:cs typeface="Calibri" charset="0"/>
              </a:rPr>
              <a:t> : vérifier l’information ou la compréhension de l’information auprès de l’intervenant, du bénéficiaire ou un autre acteur, analyser l’information en tenant compte du contexte de vie de la personne</a:t>
            </a:r>
          </a:p>
        </p:txBody>
      </p:sp>
      <p:sp>
        <p:nvSpPr>
          <p:cNvPr id="8" name="Rectangle 7"/>
          <p:cNvSpPr/>
          <p:nvPr/>
        </p:nvSpPr>
        <p:spPr>
          <a:xfrm>
            <a:off x="1519914" y="3937923"/>
            <a:ext cx="7872167" cy="646331"/>
          </a:xfrm>
          <a:prstGeom prst="rect">
            <a:avLst/>
          </a:prstGeom>
          <a:solidFill>
            <a:srgbClr val="FFF2CC">
              <a:alpha val="74118"/>
            </a:srgbClr>
          </a:solidFill>
        </p:spPr>
        <p:txBody>
          <a:bodyPr wrap="square">
            <a:spAutoFit/>
          </a:bodyPr>
          <a:lstStyle/>
          <a:p>
            <a:pPr lvl="0">
              <a:spcAft>
                <a:spcPts val="0"/>
              </a:spcAft>
            </a:pPr>
            <a:r>
              <a:rPr lang="fr-FR" b="1" dirty="0">
                <a:latin typeface="Calibri" charset="0"/>
                <a:ea typeface="Calibri" charset="0"/>
                <a:cs typeface="Calibri" charset="0"/>
              </a:rPr>
              <a:t>Transmettre les informations </a:t>
            </a:r>
            <a:r>
              <a:rPr lang="fr-FR" dirty="0">
                <a:latin typeface="Calibri" charset="0"/>
                <a:ea typeface="Calibri" charset="0"/>
                <a:cs typeface="Calibri" charset="0"/>
              </a:rPr>
              <a:t>utiles aux autres acteurs de la prise en charge pour faciliter leur compréhension des évolutions de la prise en charge</a:t>
            </a:r>
            <a:endParaRPr lang="fr-FR" dirty="0">
              <a:effectLst/>
              <a:latin typeface="Calibri" charset="0"/>
              <a:ea typeface="Calibri" charset="0"/>
              <a:cs typeface="Calibri" charset="0"/>
            </a:endParaRPr>
          </a:p>
        </p:txBody>
      </p:sp>
      <p:sp>
        <p:nvSpPr>
          <p:cNvPr id="9" name="Rectangle 8"/>
          <p:cNvSpPr/>
          <p:nvPr/>
        </p:nvSpPr>
        <p:spPr>
          <a:xfrm>
            <a:off x="1532586" y="4835188"/>
            <a:ext cx="7872167" cy="369332"/>
          </a:xfrm>
          <a:prstGeom prst="rect">
            <a:avLst/>
          </a:prstGeom>
          <a:solidFill>
            <a:srgbClr val="FFF2CC">
              <a:alpha val="74118"/>
            </a:srgbClr>
          </a:solidFill>
        </p:spPr>
        <p:txBody>
          <a:bodyPr wrap="square">
            <a:spAutoFit/>
          </a:bodyPr>
          <a:lstStyle/>
          <a:p>
            <a:pPr lvl="0">
              <a:spcAft>
                <a:spcPts val="0"/>
              </a:spcAft>
            </a:pPr>
            <a:r>
              <a:rPr lang="fr-FR" b="1" dirty="0">
                <a:latin typeface="Calibri" charset="0"/>
                <a:ea typeface="Calibri" charset="0"/>
                <a:cs typeface="Calibri" charset="0"/>
              </a:rPr>
              <a:t>Veiller à la bonne réalisation des actions </a:t>
            </a:r>
            <a:r>
              <a:rPr lang="fr-FR" dirty="0">
                <a:latin typeface="Calibri" charset="0"/>
                <a:ea typeface="Calibri" charset="0"/>
                <a:cs typeface="Calibri" charset="0"/>
              </a:rPr>
              <a:t>qui relèvent de la responsabilité du SAAD</a:t>
            </a:r>
          </a:p>
        </p:txBody>
      </p:sp>
      <p:sp>
        <p:nvSpPr>
          <p:cNvPr id="10" name="Rectangle 9"/>
          <p:cNvSpPr/>
          <p:nvPr/>
        </p:nvSpPr>
        <p:spPr>
          <a:xfrm>
            <a:off x="1532586" y="5400978"/>
            <a:ext cx="7872167" cy="369332"/>
          </a:xfrm>
          <a:prstGeom prst="rect">
            <a:avLst/>
          </a:prstGeom>
          <a:solidFill>
            <a:schemeClr val="accent4">
              <a:lumMod val="20000"/>
              <a:lumOff val="80000"/>
              <a:alpha val="74118"/>
            </a:schemeClr>
          </a:solidFill>
        </p:spPr>
        <p:txBody>
          <a:bodyPr wrap="square">
            <a:spAutoFit/>
          </a:bodyPr>
          <a:lstStyle/>
          <a:p>
            <a:pPr lvl="0">
              <a:spcAft>
                <a:spcPts val="0"/>
              </a:spcAft>
            </a:pPr>
            <a:r>
              <a:rPr lang="fr-FR" b="1" dirty="0">
                <a:latin typeface="Calibri" charset="0"/>
                <a:ea typeface="Calibri" charset="0"/>
                <a:cs typeface="Calibri" charset="0"/>
              </a:rPr>
              <a:t>Mettre à jour le projet de vie personnalisé </a:t>
            </a:r>
            <a:r>
              <a:rPr lang="fr-FR" dirty="0">
                <a:latin typeface="Calibri" charset="0"/>
                <a:ea typeface="Calibri" charset="0"/>
                <a:cs typeface="Calibri" charset="0"/>
              </a:rPr>
              <a:t>en fonction des éléments repérés</a:t>
            </a:r>
          </a:p>
        </p:txBody>
      </p:sp>
      <p:sp>
        <p:nvSpPr>
          <p:cNvPr id="11" name="Document 10"/>
          <p:cNvSpPr/>
          <p:nvPr/>
        </p:nvSpPr>
        <p:spPr>
          <a:xfrm>
            <a:off x="9595789" y="1169116"/>
            <a:ext cx="1985785" cy="612648"/>
          </a:xfrm>
          <a:prstGeom prst="flowChartDocument">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Grille de repérage</a:t>
            </a:r>
          </a:p>
        </p:txBody>
      </p:sp>
      <p:sp>
        <p:nvSpPr>
          <p:cNvPr id="12" name="Document 11"/>
          <p:cNvSpPr/>
          <p:nvPr/>
        </p:nvSpPr>
        <p:spPr>
          <a:xfrm>
            <a:off x="9607258" y="1931390"/>
            <a:ext cx="1985785" cy="864868"/>
          </a:xfrm>
          <a:prstGeom prst="flowChartDocument">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Outils SI de remontée et traitement des repérages</a:t>
            </a:r>
          </a:p>
        </p:txBody>
      </p:sp>
      <p:sp>
        <p:nvSpPr>
          <p:cNvPr id="15" name="Document 14"/>
          <p:cNvSpPr/>
          <p:nvPr/>
        </p:nvSpPr>
        <p:spPr>
          <a:xfrm>
            <a:off x="9618679" y="3009902"/>
            <a:ext cx="1974364" cy="612648"/>
          </a:xfrm>
          <a:prstGeom prst="flowChartDocument">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Procédure de traitement</a:t>
            </a:r>
          </a:p>
        </p:txBody>
      </p:sp>
      <p:sp>
        <p:nvSpPr>
          <p:cNvPr id="17" name="Document 16"/>
          <p:cNvSpPr/>
          <p:nvPr/>
        </p:nvSpPr>
        <p:spPr>
          <a:xfrm>
            <a:off x="9618679" y="3836194"/>
            <a:ext cx="1985784" cy="612648"/>
          </a:xfrm>
          <a:prstGeom prst="flowChartDocument">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Fiches de mission</a:t>
            </a:r>
          </a:p>
        </p:txBody>
      </p:sp>
      <p:sp>
        <p:nvSpPr>
          <p:cNvPr id="14" name="Rectangle 13">
            <a:extLst>
              <a:ext uri="{FF2B5EF4-FFF2-40B4-BE49-F238E27FC236}">
                <a16:creationId xmlns:a16="http://schemas.microsoft.com/office/drawing/2014/main" id="{E8B7DB5F-653E-2C49-A9AC-2F28D475B2BC}"/>
              </a:ext>
            </a:extLst>
          </p:cNvPr>
          <p:cNvSpPr/>
          <p:nvPr/>
        </p:nvSpPr>
        <p:spPr>
          <a:xfrm>
            <a:off x="1519915" y="3040167"/>
            <a:ext cx="7872167" cy="646331"/>
          </a:xfrm>
          <a:prstGeom prst="rect">
            <a:avLst/>
          </a:prstGeom>
          <a:solidFill>
            <a:srgbClr val="FFF2CC">
              <a:alpha val="74118"/>
            </a:srgbClr>
          </a:solidFill>
        </p:spPr>
        <p:txBody>
          <a:bodyPr wrap="square">
            <a:spAutoFit/>
          </a:bodyPr>
          <a:lstStyle/>
          <a:p>
            <a:pPr lvl="0">
              <a:spcAft>
                <a:spcPts val="0"/>
              </a:spcAft>
            </a:pPr>
            <a:r>
              <a:rPr lang="fr-FR" b="1" dirty="0">
                <a:latin typeface="Calibri" charset="0"/>
                <a:ea typeface="Calibri" charset="0"/>
                <a:cs typeface="Calibri" charset="0"/>
              </a:rPr>
              <a:t>Proposer un plan d’actions </a:t>
            </a:r>
            <a:r>
              <a:rPr lang="fr-FR" dirty="0">
                <a:latin typeface="Calibri" charset="0"/>
                <a:ea typeface="Calibri" charset="0"/>
                <a:cs typeface="Calibri" charset="0"/>
              </a:rPr>
              <a:t>et/ou </a:t>
            </a:r>
            <a:r>
              <a:rPr lang="fr-FR" b="1" dirty="0">
                <a:latin typeface="Calibri" charset="0"/>
                <a:ea typeface="Calibri" charset="0"/>
                <a:cs typeface="Calibri" charset="0"/>
              </a:rPr>
              <a:t>orienter</a:t>
            </a:r>
            <a:r>
              <a:rPr lang="fr-FR" dirty="0">
                <a:latin typeface="Calibri" charset="0"/>
                <a:ea typeface="Calibri" charset="0"/>
                <a:cs typeface="Calibri" charset="0"/>
              </a:rPr>
              <a:t> vers un professionnel relais pour une action de sa part</a:t>
            </a:r>
            <a:endParaRPr lang="fr-FR" dirty="0">
              <a:effectLst/>
              <a:latin typeface="Calibri" charset="0"/>
              <a:ea typeface="Calibri" charset="0"/>
              <a:cs typeface="Calibri" charset="0"/>
            </a:endParaRPr>
          </a:p>
        </p:txBody>
      </p:sp>
      <p:sp>
        <p:nvSpPr>
          <p:cNvPr id="2" name="Rectangle 1">
            <a:extLst>
              <a:ext uri="{FF2B5EF4-FFF2-40B4-BE49-F238E27FC236}">
                <a16:creationId xmlns:a16="http://schemas.microsoft.com/office/drawing/2014/main" id="{09D7ED64-FAB9-3945-88C4-D1E9E06A712D}"/>
              </a:ext>
            </a:extLst>
          </p:cNvPr>
          <p:cNvSpPr/>
          <p:nvPr/>
        </p:nvSpPr>
        <p:spPr>
          <a:xfrm>
            <a:off x="9696589" y="4603832"/>
            <a:ext cx="1983993" cy="1015663"/>
          </a:xfrm>
          <a:prstGeom prst="rect">
            <a:avLst/>
          </a:prstGeom>
        </p:spPr>
        <p:txBody>
          <a:bodyPr wrap="square">
            <a:spAutoFit/>
          </a:bodyPr>
          <a:lstStyle/>
          <a:p>
            <a:r>
              <a:rPr lang="fr-FR" sz="1200" i="1" dirty="0">
                <a:latin typeface="Calibri" panose="020F0502020204030204" pitchFamily="34" charset="0"/>
                <a:ea typeface="Calibri" panose="020F0502020204030204" pitchFamily="34" charset="0"/>
                <a:cs typeface="Times New Roman" panose="02020603050405020304" pitchFamily="18" charset="0"/>
              </a:rPr>
              <a:t>Nota : les fiches missions n'apportent pas d'éléments nouveaux par rapport aux missions générales des professionnels</a:t>
            </a:r>
            <a:r>
              <a:rPr lang="fr-FR" sz="1200" dirty="0"/>
              <a:t> </a:t>
            </a:r>
          </a:p>
        </p:txBody>
      </p:sp>
      <p:pic>
        <p:nvPicPr>
          <p:cNvPr id="16" name="Image 15">
            <a:extLst>
              <a:ext uri="{FF2B5EF4-FFF2-40B4-BE49-F238E27FC236}">
                <a16:creationId xmlns:a16="http://schemas.microsoft.com/office/drawing/2014/main" id="{60F776A8-4A3E-E142-9C3C-A9573FA2630C}"/>
              </a:ext>
            </a:extLst>
          </p:cNvPr>
          <p:cNvPicPr>
            <a:picLocks noChangeAspect="1"/>
          </p:cNvPicPr>
          <p:nvPr/>
        </p:nvPicPr>
        <p:blipFill>
          <a:blip r:embed="rId2"/>
          <a:stretch>
            <a:fillRect/>
          </a:stretch>
        </p:blipFill>
        <p:spPr>
          <a:xfrm flipH="1">
            <a:off x="823979" y="1080705"/>
            <a:ext cx="492230" cy="619106"/>
          </a:xfrm>
          <a:prstGeom prst="rect">
            <a:avLst/>
          </a:prstGeom>
        </p:spPr>
      </p:pic>
      <p:sp>
        <p:nvSpPr>
          <p:cNvPr id="22" name="ZoneTexte 21">
            <a:extLst>
              <a:ext uri="{FF2B5EF4-FFF2-40B4-BE49-F238E27FC236}">
                <a16:creationId xmlns:a16="http://schemas.microsoft.com/office/drawing/2014/main" id="{8007261E-3354-EE4F-B911-D81CB10F6041}"/>
              </a:ext>
            </a:extLst>
          </p:cNvPr>
          <p:cNvSpPr txBox="1"/>
          <p:nvPr/>
        </p:nvSpPr>
        <p:spPr>
          <a:xfrm>
            <a:off x="729024" y="1777338"/>
            <a:ext cx="758541" cy="307777"/>
          </a:xfrm>
          <a:prstGeom prst="rect">
            <a:avLst/>
          </a:prstGeom>
          <a:noFill/>
        </p:spPr>
        <p:txBody>
          <a:bodyPr wrap="none" rtlCol="0">
            <a:spAutoFit/>
          </a:bodyPr>
          <a:lstStyle/>
          <a:p>
            <a:r>
              <a:rPr lang="fr-FR" sz="1400" dirty="0"/>
              <a:t>AD, AVS</a:t>
            </a:r>
          </a:p>
        </p:txBody>
      </p:sp>
      <p:pic>
        <p:nvPicPr>
          <p:cNvPr id="23" name="Picture 8" descr="mages, photos et images vectorielles de stock de Bonhomme ...">
            <a:extLst>
              <a:ext uri="{FF2B5EF4-FFF2-40B4-BE49-F238E27FC236}">
                <a16:creationId xmlns:a16="http://schemas.microsoft.com/office/drawing/2014/main" id="{AB4FB2B3-557E-7843-9E52-BC1BB9FA24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58" r="11659" b="7524"/>
          <a:stretch/>
        </p:blipFill>
        <p:spPr bwMode="auto">
          <a:xfrm>
            <a:off x="111243" y="2159466"/>
            <a:ext cx="397099" cy="576455"/>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a:extLst>
              <a:ext uri="{FF2B5EF4-FFF2-40B4-BE49-F238E27FC236}">
                <a16:creationId xmlns:a16="http://schemas.microsoft.com/office/drawing/2014/main" id="{A3A230C7-B4B3-8340-856D-59977DEEEEE4}"/>
              </a:ext>
            </a:extLst>
          </p:cNvPr>
          <p:cNvSpPr txBox="1"/>
          <p:nvPr/>
        </p:nvSpPr>
        <p:spPr>
          <a:xfrm>
            <a:off x="49886" y="6015691"/>
            <a:ext cx="1338828" cy="523220"/>
          </a:xfrm>
          <a:prstGeom prst="rect">
            <a:avLst/>
          </a:prstGeom>
          <a:noFill/>
        </p:spPr>
        <p:txBody>
          <a:bodyPr wrap="none" rtlCol="0">
            <a:spAutoFit/>
          </a:bodyPr>
          <a:lstStyle/>
          <a:p>
            <a:r>
              <a:rPr lang="fr-FR" sz="1400" dirty="0"/>
              <a:t>Coordonnateur</a:t>
            </a:r>
          </a:p>
          <a:p>
            <a:r>
              <a:rPr lang="fr-FR" sz="1400" dirty="0" err="1"/>
              <a:t>Resp</a:t>
            </a:r>
            <a:r>
              <a:rPr lang="fr-FR" sz="1400" dirty="0"/>
              <a:t> de secteur</a:t>
            </a:r>
          </a:p>
        </p:txBody>
      </p:sp>
      <p:pic>
        <p:nvPicPr>
          <p:cNvPr id="29" name="Image 28">
            <a:extLst>
              <a:ext uri="{FF2B5EF4-FFF2-40B4-BE49-F238E27FC236}">
                <a16:creationId xmlns:a16="http://schemas.microsoft.com/office/drawing/2014/main" id="{F1E75ADA-5574-6647-B078-34D46C33D90D}"/>
              </a:ext>
            </a:extLst>
          </p:cNvPr>
          <p:cNvPicPr>
            <a:picLocks noChangeAspect="1"/>
          </p:cNvPicPr>
          <p:nvPr/>
        </p:nvPicPr>
        <p:blipFill>
          <a:blip r:embed="rId2"/>
          <a:stretch>
            <a:fillRect/>
          </a:stretch>
        </p:blipFill>
        <p:spPr>
          <a:xfrm flipH="1">
            <a:off x="843241" y="4766737"/>
            <a:ext cx="458320" cy="576455"/>
          </a:xfrm>
          <a:prstGeom prst="rect">
            <a:avLst/>
          </a:prstGeom>
        </p:spPr>
      </p:pic>
      <p:pic>
        <p:nvPicPr>
          <p:cNvPr id="24" name="Picture 8" descr="mages, photos et images vectorielles de stock de Bonhomme ...">
            <a:extLst>
              <a:ext uri="{FF2B5EF4-FFF2-40B4-BE49-F238E27FC236}">
                <a16:creationId xmlns:a16="http://schemas.microsoft.com/office/drawing/2014/main" id="{A39324E7-59A0-394E-88EF-237385D2D8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58" r="11659" b="7524"/>
          <a:stretch/>
        </p:blipFill>
        <p:spPr bwMode="auto">
          <a:xfrm>
            <a:off x="112781" y="3886328"/>
            <a:ext cx="397099" cy="57645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mages, photos et images vectorielles de stock de Bonhomme ...">
            <a:extLst>
              <a:ext uri="{FF2B5EF4-FFF2-40B4-BE49-F238E27FC236}">
                <a16:creationId xmlns:a16="http://schemas.microsoft.com/office/drawing/2014/main" id="{F0DFAA24-C087-0C41-BC84-CFB310B76B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58" r="11659" b="7524"/>
          <a:stretch/>
        </p:blipFill>
        <p:spPr bwMode="auto">
          <a:xfrm>
            <a:off x="114319" y="4731626"/>
            <a:ext cx="397099" cy="57645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mages, photos et images vectorielles de stock de Bonhomme ...">
            <a:extLst>
              <a:ext uri="{FF2B5EF4-FFF2-40B4-BE49-F238E27FC236}">
                <a16:creationId xmlns:a16="http://schemas.microsoft.com/office/drawing/2014/main" id="{8F1A789A-F36A-784F-9A0D-B8D05EFB41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58" r="11659" b="7524"/>
          <a:stretch/>
        </p:blipFill>
        <p:spPr bwMode="auto">
          <a:xfrm>
            <a:off x="111243" y="5332570"/>
            <a:ext cx="397099" cy="57645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mages, photos et images vectorielles de stock de Bonhomme ...">
            <a:extLst>
              <a:ext uri="{FF2B5EF4-FFF2-40B4-BE49-F238E27FC236}">
                <a16:creationId xmlns:a16="http://schemas.microsoft.com/office/drawing/2014/main" id="{E9B97EEA-E38B-894E-BA7E-A40CD2E592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58" r="11659" b="7524"/>
          <a:stretch/>
        </p:blipFill>
        <p:spPr bwMode="auto">
          <a:xfrm>
            <a:off x="63319" y="3056246"/>
            <a:ext cx="397099" cy="576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231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2AE1021C-7C3B-004C-A63F-A633284496BF}"/>
              </a:ext>
            </a:extLst>
          </p:cNvPr>
          <p:cNvSpPr>
            <a:spLocks noGrp="1"/>
          </p:cNvSpPr>
          <p:nvPr>
            <p:ph type="title"/>
          </p:nvPr>
        </p:nvSpPr>
        <p:spPr/>
        <p:txBody>
          <a:bodyPr/>
          <a:lstStyle/>
          <a:p>
            <a:r>
              <a:rPr lang="fr-FR" dirty="0"/>
              <a:t>Présentation du processus sentinelle</a:t>
            </a:r>
          </a:p>
        </p:txBody>
      </p:sp>
      <p:sp>
        <p:nvSpPr>
          <p:cNvPr id="4" name="Espace réservé du numéro de diapositive 3"/>
          <p:cNvSpPr>
            <a:spLocks noGrp="1"/>
          </p:cNvSpPr>
          <p:nvPr>
            <p:ph type="sldNum" sz="quarter" idx="12"/>
          </p:nvPr>
        </p:nvSpPr>
        <p:spPr/>
        <p:txBody>
          <a:bodyPr/>
          <a:lstStyle/>
          <a:p>
            <a:fld id="{9FABF915-79F0-2649-B3EA-417DF04E4EEA}" type="slidenum">
              <a:rPr lang="fr-FR" smtClean="0"/>
              <a:pPr/>
              <a:t>13</a:t>
            </a:fld>
            <a:endParaRPr lang="fr-FR"/>
          </a:p>
        </p:txBody>
      </p:sp>
      <p:graphicFrame>
        <p:nvGraphicFramePr>
          <p:cNvPr id="20" name="Tableau 19">
            <a:extLst>
              <a:ext uri="{FF2B5EF4-FFF2-40B4-BE49-F238E27FC236}">
                <a16:creationId xmlns:a16="http://schemas.microsoft.com/office/drawing/2014/main" id="{9E3F38A3-F533-1047-B2B4-AB2ECEC15B5D}"/>
              </a:ext>
            </a:extLst>
          </p:cNvPr>
          <p:cNvGraphicFramePr>
            <a:graphicFrameLocks noGrp="1"/>
          </p:cNvGraphicFramePr>
          <p:nvPr>
            <p:extLst>
              <p:ext uri="{D42A27DB-BD31-4B8C-83A1-F6EECF244321}">
                <p14:modId xmlns:p14="http://schemas.microsoft.com/office/powerpoint/2010/main" val="255857556"/>
              </p:ext>
            </p:extLst>
          </p:nvPr>
        </p:nvGraphicFramePr>
        <p:xfrm>
          <a:off x="458534" y="944563"/>
          <a:ext cx="11219050" cy="3566160"/>
        </p:xfrm>
        <a:graphic>
          <a:graphicData uri="http://schemas.openxmlformats.org/drawingml/2006/table">
            <a:tbl>
              <a:tblPr firstRow="1" bandRow="1">
                <a:tableStyleId>{5FD0F851-EC5A-4D38-B0AD-8093EC10F338}</a:tableStyleId>
              </a:tblPr>
              <a:tblGrid>
                <a:gridCol w="2028825">
                  <a:extLst>
                    <a:ext uri="{9D8B030D-6E8A-4147-A177-3AD203B41FA5}">
                      <a16:colId xmlns:a16="http://schemas.microsoft.com/office/drawing/2014/main" val="20000"/>
                    </a:ext>
                  </a:extLst>
                </a:gridCol>
                <a:gridCol w="9190225">
                  <a:extLst>
                    <a:ext uri="{9D8B030D-6E8A-4147-A177-3AD203B41FA5}">
                      <a16:colId xmlns:a16="http://schemas.microsoft.com/office/drawing/2014/main" val="20001"/>
                    </a:ext>
                  </a:extLst>
                </a:gridCol>
              </a:tblGrid>
              <a:tr h="22120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dirty="0">
                          <a:solidFill>
                            <a:schemeClr val="tx1"/>
                          </a:solidFill>
                          <a:effectLst/>
                          <a:latin typeface="+mn-lt"/>
                          <a:ea typeface="+mn-ea"/>
                          <a:cs typeface="+mn-cs"/>
                        </a:rPr>
                        <a:t>La personne accompagnée</a:t>
                      </a:r>
                    </a:p>
                  </a:txBody>
                  <a:tcPr/>
                </a:tc>
                <a:tc>
                  <a:txBody>
                    <a:bodyPr/>
                    <a:lstStyle/>
                    <a:p>
                      <a:pPr marL="285750" lvl="0" indent="-285750">
                        <a:buFont typeface="Wingdings" charset="2"/>
                        <a:buChar char="q"/>
                      </a:pPr>
                      <a:r>
                        <a:rPr lang="fr-FR" sz="1200" b="0" kern="1200" dirty="0">
                          <a:solidFill>
                            <a:schemeClr val="tx1"/>
                          </a:solidFill>
                          <a:effectLst/>
                          <a:latin typeface="+mn-lt"/>
                          <a:ea typeface="+mn-ea"/>
                          <a:cs typeface="+mn-cs"/>
                        </a:rPr>
                        <a:t>Ressentis : douleur, fatigue, trouble du sommeil</a:t>
                      </a:r>
                    </a:p>
                    <a:p>
                      <a:pPr marL="285750" marR="0" lvl="0" indent="-285750" algn="l" defTabSz="914400" rtl="0" eaLnBrk="1" fontAlgn="auto" latinLnBrk="0" hangingPunct="1">
                        <a:lnSpc>
                          <a:spcPct val="100000"/>
                        </a:lnSpc>
                        <a:spcBef>
                          <a:spcPts val="0"/>
                        </a:spcBef>
                        <a:spcAft>
                          <a:spcPts val="0"/>
                        </a:spcAft>
                        <a:buClrTx/>
                        <a:buSzTx/>
                        <a:buFont typeface="Wingdings" charset="2"/>
                        <a:buChar char="q"/>
                        <a:tabLst/>
                        <a:defRPr/>
                      </a:pPr>
                      <a:r>
                        <a:rPr lang="fr-FR" sz="1200" b="0" kern="1200" dirty="0">
                          <a:solidFill>
                            <a:schemeClr val="tx1"/>
                          </a:solidFill>
                          <a:effectLst/>
                          <a:latin typeface="+mn-lt"/>
                          <a:ea typeface="+mn-ea"/>
                          <a:cs typeface="+mn-cs"/>
                        </a:rPr>
                        <a:t>Comportement, humeur : tristesse, anxiété, agressivité</a:t>
                      </a:r>
                    </a:p>
                    <a:p>
                      <a:pPr marL="285750" lvl="0" indent="-285750">
                        <a:buFont typeface="Wingdings" charset="2"/>
                        <a:buChar char="q"/>
                      </a:pPr>
                      <a:r>
                        <a:rPr lang="fr-FR" sz="1200" b="0" kern="1200" dirty="0">
                          <a:solidFill>
                            <a:schemeClr val="tx1"/>
                          </a:solidFill>
                          <a:effectLst/>
                          <a:latin typeface="+mn-lt"/>
                          <a:ea typeface="+mn-ea"/>
                          <a:cs typeface="+mn-cs"/>
                        </a:rPr>
                        <a:t>Déclin cognitif</a:t>
                      </a:r>
                      <a:r>
                        <a:rPr lang="fr-FR" sz="1200" b="0" kern="1200" baseline="0" dirty="0">
                          <a:solidFill>
                            <a:schemeClr val="tx1"/>
                          </a:solidFill>
                          <a:effectLst/>
                          <a:latin typeface="+mn-lt"/>
                          <a:ea typeface="+mn-ea"/>
                          <a:cs typeface="+mn-cs"/>
                        </a:rPr>
                        <a:t> : désordre anormal, oubli (gaz, casserole sur le feu), se perd dans le temps et l’espace</a:t>
                      </a:r>
                    </a:p>
                    <a:p>
                      <a:pPr marL="285750" lvl="0" indent="-285750">
                        <a:buFont typeface="Wingdings" charset="2"/>
                        <a:buChar char="q"/>
                      </a:pPr>
                      <a:r>
                        <a:rPr lang="fr-FR" sz="1200" b="0" kern="1200" dirty="0">
                          <a:solidFill>
                            <a:schemeClr val="tx1"/>
                          </a:solidFill>
                          <a:effectLst/>
                          <a:latin typeface="+mn-lt"/>
                          <a:ea typeface="+mn-ea"/>
                          <a:cs typeface="+mn-cs"/>
                        </a:rPr>
                        <a:t>Nutrition / dénutrition : écart de poids, perte d’appétit / boulimie, troubles digestifs, denrée périmée</a:t>
                      </a:r>
                    </a:p>
                    <a:p>
                      <a:pPr marL="285750" lvl="0" indent="-285750">
                        <a:buFont typeface="Wingdings" charset="2"/>
                        <a:buChar char="q"/>
                      </a:pPr>
                      <a:r>
                        <a:rPr lang="fr-FR" sz="1200" b="0" kern="1200" dirty="0">
                          <a:solidFill>
                            <a:schemeClr val="tx1"/>
                          </a:solidFill>
                          <a:effectLst/>
                          <a:latin typeface="+mn-lt"/>
                          <a:ea typeface="+mn-ea"/>
                          <a:cs typeface="+mn-cs"/>
                        </a:rPr>
                        <a:t>Actes de la vie quotidienne : négligence, dégradation (hygiène, habillage, préparation repas, courses…)</a:t>
                      </a:r>
                    </a:p>
                    <a:p>
                      <a:pPr marL="285750" lvl="0" indent="-285750">
                        <a:buFont typeface="Wingdings" charset="2"/>
                        <a:buChar char="q"/>
                      </a:pPr>
                      <a:r>
                        <a:rPr lang="fr-FR" sz="1200" b="0" kern="1200" dirty="0">
                          <a:solidFill>
                            <a:schemeClr val="tx1"/>
                          </a:solidFill>
                          <a:effectLst/>
                          <a:latin typeface="+mn-lt"/>
                          <a:ea typeface="+mn-ea"/>
                          <a:cs typeface="+mn-cs"/>
                        </a:rPr>
                        <a:t>Communication : pas</a:t>
                      </a:r>
                      <a:r>
                        <a:rPr lang="fr-FR" sz="1200" b="0" kern="1200" baseline="0" dirty="0">
                          <a:solidFill>
                            <a:schemeClr val="tx1"/>
                          </a:solidFill>
                          <a:effectLst/>
                          <a:latin typeface="+mn-lt"/>
                          <a:ea typeface="+mn-ea"/>
                          <a:cs typeface="+mn-cs"/>
                        </a:rPr>
                        <a:t> d’usage du </a:t>
                      </a:r>
                      <a:r>
                        <a:rPr lang="fr-FR" sz="1200" b="0" kern="1200" dirty="0">
                          <a:solidFill>
                            <a:schemeClr val="tx1"/>
                          </a:solidFill>
                          <a:effectLst/>
                          <a:latin typeface="+mn-lt"/>
                          <a:ea typeface="+mn-ea"/>
                          <a:cs typeface="+mn-cs"/>
                        </a:rPr>
                        <a:t>téléphone </a:t>
                      </a:r>
                    </a:p>
                    <a:p>
                      <a:pPr marL="285750" lvl="0" indent="-285750">
                        <a:buFont typeface="Wingdings" charset="2"/>
                        <a:buChar char="q"/>
                      </a:pPr>
                      <a:r>
                        <a:rPr lang="fr-FR" sz="1200" b="0" kern="1200" dirty="0">
                          <a:solidFill>
                            <a:schemeClr val="tx1"/>
                          </a:solidFill>
                          <a:effectLst/>
                          <a:latin typeface="+mn-lt"/>
                          <a:ea typeface="+mn-ea"/>
                          <a:cs typeface="+mn-cs"/>
                        </a:rPr>
                        <a:t>Mobilité : risque</a:t>
                      </a:r>
                      <a:r>
                        <a:rPr lang="fr-FR" sz="1200" b="0" kern="1200" baseline="0" dirty="0">
                          <a:solidFill>
                            <a:schemeClr val="tx1"/>
                          </a:solidFill>
                          <a:effectLst/>
                          <a:latin typeface="+mn-lt"/>
                          <a:ea typeface="+mn-ea"/>
                          <a:cs typeface="+mn-cs"/>
                        </a:rPr>
                        <a:t> ou </a:t>
                      </a:r>
                      <a:r>
                        <a:rPr lang="fr-FR" sz="1200" b="0" kern="1200" dirty="0">
                          <a:solidFill>
                            <a:schemeClr val="tx1"/>
                          </a:solidFill>
                          <a:effectLst/>
                          <a:latin typeface="+mn-lt"/>
                          <a:ea typeface="+mn-ea"/>
                          <a:cs typeface="+mn-cs"/>
                        </a:rPr>
                        <a:t>difficulté de déplacement intérieur et extérieur </a:t>
                      </a:r>
                    </a:p>
                    <a:p>
                      <a:pPr marL="285750" lvl="0" indent="-285750">
                        <a:buFont typeface="Wingdings" charset="2"/>
                        <a:buChar char="q"/>
                      </a:pPr>
                      <a:r>
                        <a:rPr lang="fr-FR" sz="1200" b="0" kern="1200" dirty="0">
                          <a:solidFill>
                            <a:schemeClr val="tx1"/>
                          </a:solidFill>
                          <a:effectLst/>
                          <a:latin typeface="+mn-lt"/>
                          <a:ea typeface="+mn-ea"/>
                          <a:cs typeface="+mn-cs"/>
                        </a:rPr>
                        <a:t>Chute / trouble de l’équilibre</a:t>
                      </a:r>
                    </a:p>
                    <a:p>
                      <a:pPr marL="285750" lvl="0" indent="-285750">
                        <a:buFont typeface="Wingdings" charset="2"/>
                        <a:buChar char="q"/>
                      </a:pPr>
                      <a:r>
                        <a:rPr lang="fr-FR" sz="1200" b="0" kern="1200" dirty="0">
                          <a:solidFill>
                            <a:schemeClr val="tx1"/>
                          </a:solidFill>
                          <a:effectLst/>
                          <a:latin typeface="+mn-lt"/>
                          <a:ea typeface="+mn-ea"/>
                          <a:cs typeface="+mn-cs"/>
                        </a:rPr>
                        <a:t>Médicaments : problème de gestion (pilulier, ordonnance, rangement des</a:t>
                      </a:r>
                      <a:r>
                        <a:rPr lang="fr-FR" sz="1200" b="0" kern="1200" baseline="0" dirty="0">
                          <a:solidFill>
                            <a:schemeClr val="tx1"/>
                          </a:solidFill>
                          <a:effectLst/>
                          <a:latin typeface="+mn-lt"/>
                          <a:ea typeface="+mn-ea"/>
                          <a:cs typeface="+mn-cs"/>
                        </a:rPr>
                        <a:t> médicaments)</a:t>
                      </a:r>
                      <a:endParaRPr lang="fr-FR" sz="1200" b="0" kern="1200" dirty="0">
                        <a:solidFill>
                          <a:schemeClr val="tx1"/>
                        </a:solidFill>
                        <a:effectLst/>
                        <a:latin typeface="+mn-lt"/>
                        <a:ea typeface="+mn-ea"/>
                        <a:cs typeface="+mn-cs"/>
                      </a:endParaRPr>
                    </a:p>
                    <a:p>
                      <a:pPr marL="285750" lvl="0" indent="-285750">
                        <a:buFont typeface="Wingdings" charset="2"/>
                        <a:buChar char="q"/>
                      </a:pPr>
                      <a:r>
                        <a:rPr lang="fr-FR" sz="1200" b="0" kern="1200" dirty="0">
                          <a:solidFill>
                            <a:schemeClr val="tx1"/>
                          </a:solidFill>
                          <a:effectLst/>
                          <a:latin typeface="+mn-lt"/>
                          <a:ea typeface="+mn-ea"/>
                          <a:cs typeface="+mn-cs"/>
                        </a:rPr>
                        <a:t>Addiction </a:t>
                      </a:r>
                    </a:p>
                    <a:p>
                      <a:pPr marL="285750" lvl="0" indent="-285750">
                        <a:buFont typeface="Wingdings" charset="2"/>
                        <a:buChar char="q"/>
                      </a:pPr>
                      <a:r>
                        <a:rPr lang="fr-FR" sz="1200" b="0" kern="1200" dirty="0">
                          <a:solidFill>
                            <a:schemeClr val="tx1"/>
                          </a:solidFill>
                          <a:effectLst/>
                          <a:latin typeface="+mn-lt"/>
                          <a:ea typeface="+mn-ea"/>
                          <a:cs typeface="+mn-cs"/>
                        </a:rPr>
                        <a:t>Aides mises en place : arrêt, dysfonctionnement, refus</a:t>
                      </a:r>
                    </a:p>
                    <a:p>
                      <a:pPr marL="285750" lvl="0" indent="-285750">
                        <a:buFont typeface="Wingdings" charset="2"/>
                        <a:buChar char="q"/>
                      </a:pPr>
                      <a:r>
                        <a:rPr lang="fr-FR" sz="1200" b="0" kern="1200" dirty="0">
                          <a:solidFill>
                            <a:schemeClr val="tx1"/>
                          </a:solidFill>
                          <a:effectLst/>
                          <a:latin typeface="+mn-lt"/>
                          <a:ea typeface="+mn-ea"/>
                          <a:cs typeface="+mn-cs"/>
                        </a:rPr>
                        <a:t>Administratif / financier : problème de gestion </a:t>
                      </a:r>
                    </a:p>
                  </a:txBody>
                  <a:tcPr/>
                </a:tc>
                <a:extLst>
                  <a:ext uri="{0D108BD9-81ED-4DB2-BD59-A6C34878D82A}">
                    <a16:rowId xmlns:a16="http://schemas.microsoft.com/office/drawing/2014/main" val="10000"/>
                  </a:ext>
                </a:extLst>
              </a:tr>
              <a:tr h="3698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 logement </a:t>
                      </a:r>
                    </a:p>
                  </a:txBody>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Wingdings" charset="2"/>
                        <a:buChar char="q"/>
                        <a:tabLst/>
                        <a:defRPr/>
                      </a:pPr>
                      <a:r>
                        <a:rPr lang="fr-FR" sz="1200" b="0" kern="1200" dirty="0">
                          <a:solidFill>
                            <a:schemeClr val="tx1"/>
                          </a:solidFill>
                          <a:effectLst/>
                          <a:latin typeface="+mn-lt"/>
                          <a:ea typeface="+mn-ea"/>
                          <a:cs typeface="+mn-cs"/>
                        </a:rPr>
                        <a:t>Logement : dégradation, problème de chauffage, électricité, entretien du logement </a:t>
                      </a:r>
                    </a:p>
                    <a:p>
                      <a:pPr marL="285750" marR="0" lvl="1" indent="-285750" algn="l" defTabSz="914400" rtl="0" eaLnBrk="1" fontAlgn="auto" latinLnBrk="0" hangingPunct="1">
                        <a:lnSpc>
                          <a:spcPct val="100000"/>
                        </a:lnSpc>
                        <a:spcBef>
                          <a:spcPts val="0"/>
                        </a:spcBef>
                        <a:spcAft>
                          <a:spcPts val="0"/>
                        </a:spcAft>
                        <a:buClrTx/>
                        <a:buSzTx/>
                        <a:buFont typeface="Wingdings" charset="2"/>
                        <a:buChar char="q"/>
                        <a:tabLst/>
                        <a:defRPr/>
                      </a:pPr>
                      <a:r>
                        <a:rPr lang="fr-FR" sz="1200" b="0" kern="1200" dirty="0">
                          <a:solidFill>
                            <a:schemeClr val="tx1"/>
                          </a:solidFill>
                          <a:effectLst/>
                          <a:latin typeface="+mn-lt"/>
                          <a:ea typeface="+mn-ea"/>
                          <a:cs typeface="+mn-cs"/>
                        </a:rPr>
                        <a:t>Aide technique et télé alarme : problème d’utilisation, difficulté de transferts (salle de bain, WC..)</a:t>
                      </a:r>
                    </a:p>
                  </a:txBody>
                  <a:tcPr/>
                </a:tc>
                <a:extLst>
                  <a:ext uri="{0D108BD9-81ED-4DB2-BD59-A6C34878D82A}">
                    <a16:rowId xmlns:a16="http://schemas.microsoft.com/office/drawing/2014/main" val="10001"/>
                  </a:ext>
                </a:extLst>
              </a:tr>
              <a:tr h="6657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L’entourage de la personne </a:t>
                      </a:r>
                    </a:p>
                  </a:txBody>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Wingdings" charset="2"/>
                        <a:buChar char="q"/>
                        <a:tabLst/>
                        <a:defRPr/>
                      </a:pPr>
                      <a:r>
                        <a:rPr lang="fr-FR" sz="1200" b="0" kern="1200" dirty="0">
                          <a:solidFill>
                            <a:schemeClr val="tx1"/>
                          </a:solidFill>
                          <a:effectLst/>
                          <a:latin typeface="+mn-lt"/>
                          <a:ea typeface="+mn-ea"/>
                          <a:cs typeface="+mn-cs"/>
                        </a:rPr>
                        <a:t>Lien social : diminution ou arrêt des relations avec l’extérieur ou absence d’un proche, isolement</a:t>
                      </a:r>
                    </a:p>
                    <a:p>
                      <a:pPr marL="285750" marR="0" lvl="1" indent="-285750" algn="l" defTabSz="914400" rtl="0" eaLnBrk="1" fontAlgn="auto" latinLnBrk="0" hangingPunct="1">
                        <a:lnSpc>
                          <a:spcPct val="100000"/>
                        </a:lnSpc>
                        <a:spcBef>
                          <a:spcPts val="0"/>
                        </a:spcBef>
                        <a:spcAft>
                          <a:spcPts val="0"/>
                        </a:spcAft>
                        <a:buClrTx/>
                        <a:buSzTx/>
                        <a:buFont typeface="Wingdings" charset="2"/>
                        <a:buChar char="q"/>
                        <a:tabLst/>
                        <a:defRPr/>
                      </a:pPr>
                      <a:r>
                        <a:rPr lang="fr-FR" sz="1200" b="0" kern="1200" dirty="0">
                          <a:solidFill>
                            <a:schemeClr val="tx1"/>
                          </a:solidFill>
                          <a:effectLst/>
                          <a:latin typeface="+mn-lt"/>
                          <a:ea typeface="+mn-ea"/>
                          <a:cs typeface="+mn-cs"/>
                        </a:rPr>
                        <a:t>Aidant : Épuisement,</a:t>
                      </a:r>
                      <a:r>
                        <a:rPr lang="fr-FR" sz="1200" b="0" kern="1200" baseline="0" dirty="0">
                          <a:solidFill>
                            <a:schemeClr val="tx1"/>
                          </a:solidFill>
                          <a:effectLst/>
                          <a:latin typeface="+mn-lt"/>
                          <a:ea typeface="+mn-ea"/>
                          <a:cs typeface="+mn-cs"/>
                        </a:rPr>
                        <a:t> défaillance, plainte, </a:t>
                      </a:r>
                      <a:r>
                        <a:rPr lang="fr-FR" sz="1200" b="0" kern="1200" dirty="0">
                          <a:solidFill>
                            <a:schemeClr val="tx1"/>
                          </a:solidFill>
                          <a:effectLst/>
                          <a:latin typeface="+mn-lt"/>
                          <a:ea typeface="+mn-ea"/>
                          <a:cs typeface="+mn-cs"/>
                        </a:rPr>
                        <a:t>risque de maltraitance</a:t>
                      </a:r>
                    </a:p>
                    <a:p>
                      <a:pPr marL="285750" marR="0" lvl="1" indent="-285750" algn="l" defTabSz="914400" rtl="0" eaLnBrk="1" fontAlgn="auto" latinLnBrk="0" hangingPunct="1">
                        <a:lnSpc>
                          <a:spcPct val="100000"/>
                        </a:lnSpc>
                        <a:spcBef>
                          <a:spcPts val="0"/>
                        </a:spcBef>
                        <a:spcAft>
                          <a:spcPts val="0"/>
                        </a:spcAft>
                        <a:buClrTx/>
                        <a:buSzTx/>
                        <a:buFont typeface="Wingdings" charset="2"/>
                        <a:buChar char="q"/>
                        <a:tabLst/>
                        <a:defRPr/>
                      </a:pPr>
                      <a:r>
                        <a:rPr lang="fr-FR" sz="1200" b="0" kern="1200" dirty="0">
                          <a:solidFill>
                            <a:schemeClr val="tx1"/>
                          </a:solidFill>
                          <a:effectLst/>
                          <a:latin typeface="+mn-lt"/>
                          <a:ea typeface="+mn-ea"/>
                          <a:cs typeface="+mn-cs"/>
                        </a:rPr>
                        <a:t>Absence / perte d’un proche</a:t>
                      </a:r>
                    </a:p>
                    <a:p>
                      <a:pPr marL="285750" marR="0" lvl="1" indent="-285750" algn="l" defTabSz="914400" rtl="0" eaLnBrk="1" fontAlgn="auto" latinLnBrk="0" hangingPunct="1">
                        <a:lnSpc>
                          <a:spcPct val="100000"/>
                        </a:lnSpc>
                        <a:spcBef>
                          <a:spcPts val="0"/>
                        </a:spcBef>
                        <a:spcAft>
                          <a:spcPts val="0"/>
                        </a:spcAft>
                        <a:buClrTx/>
                        <a:buSzTx/>
                        <a:buFont typeface="Wingdings" charset="2"/>
                        <a:buChar char="q"/>
                        <a:tabLst/>
                        <a:defRPr/>
                      </a:pPr>
                      <a:r>
                        <a:rPr lang="fr-FR" sz="1200" b="0" kern="1200" dirty="0">
                          <a:solidFill>
                            <a:schemeClr val="tx1"/>
                          </a:solidFill>
                          <a:effectLst/>
                          <a:latin typeface="+mn-lt"/>
                          <a:ea typeface="+mn-ea"/>
                          <a:cs typeface="+mn-cs"/>
                        </a:rPr>
                        <a:t>Animal de compagnie : séparation</a:t>
                      </a:r>
                    </a:p>
                  </a:txBody>
                  <a:tcPr/>
                </a:tc>
                <a:extLst>
                  <a:ext uri="{0D108BD9-81ED-4DB2-BD59-A6C34878D82A}">
                    <a16:rowId xmlns:a16="http://schemas.microsoft.com/office/drawing/2014/main" val="10002"/>
                  </a:ext>
                </a:extLst>
              </a:tr>
            </a:tbl>
          </a:graphicData>
        </a:graphic>
      </p:graphicFrame>
      <p:sp>
        <p:nvSpPr>
          <p:cNvPr id="21" name="ZoneTexte 20">
            <a:extLst>
              <a:ext uri="{FF2B5EF4-FFF2-40B4-BE49-F238E27FC236}">
                <a16:creationId xmlns:a16="http://schemas.microsoft.com/office/drawing/2014/main" id="{B3478511-B204-3F4D-B34C-D1C3C7E88F8C}"/>
              </a:ext>
            </a:extLst>
          </p:cNvPr>
          <p:cNvSpPr txBox="1"/>
          <p:nvPr/>
        </p:nvSpPr>
        <p:spPr>
          <a:xfrm>
            <a:off x="449784" y="619718"/>
            <a:ext cx="1505540" cy="307777"/>
          </a:xfrm>
          <a:prstGeom prst="rect">
            <a:avLst/>
          </a:prstGeom>
          <a:solidFill>
            <a:schemeClr val="accent1">
              <a:lumMod val="40000"/>
              <a:lumOff val="60000"/>
            </a:schemeClr>
          </a:solidFill>
        </p:spPr>
        <p:txBody>
          <a:bodyPr wrap="none" rtlCol="0">
            <a:spAutoFit/>
          </a:bodyPr>
          <a:lstStyle/>
          <a:p>
            <a:r>
              <a:rPr lang="fr-FR" sz="1400" dirty="0"/>
              <a:t>Thèmes « socles »</a:t>
            </a:r>
          </a:p>
        </p:txBody>
      </p:sp>
      <p:graphicFrame>
        <p:nvGraphicFramePr>
          <p:cNvPr id="27" name="Tableau 26">
            <a:extLst>
              <a:ext uri="{FF2B5EF4-FFF2-40B4-BE49-F238E27FC236}">
                <a16:creationId xmlns:a16="http://schemas.microsoft.com/office/drawing/2014/main" id="{C26AE2BB-DA38-EA4F-8C49-5DFEF416B20A}"/>
              </a:ext>
            </a:extLst>
          </p:cNvPr>
          <p:cNvGraphicFramePr>
            <a:graphicFrameLocks noGrp="1"/>
          </p:cNvGraphicFramePr>
          <p:nvPr>
            <p:extLst>
              <p:ext uri="{D42A27DB-BD31-4B8C-83A1-F6EECF244321}">
                <p14:modId xmlns:p14="http://schemas.microsoft.com/office/powerpoint/2010/main" val="2597422388"/>
              </p:ext>
            </p:extLst>
          </p:nvPr>
        </p:nvGraphicFramePr>
        <p:xfrm>
          <a:off x="411406" y="5010226"/>
          <a:ext cx="11219050" cy="822960"/>
        </p:xfrm>
        <a:graphic>
          <a:graphicData uri="http://schemas.openxmlformats.org/drawingml/2006/table">
            <a:tbl>
              <a:tblPr firstRow="1" bandRow="1">
                <a:tableStyleId>{D27102A9-8310-4765-A935-A1911B00CA55}</a:tableStyleId>
              </a:tblPr>
              <a:tblGrid>
                <a:gridCol w="2028825">
                  <a:extLst>
                    <a:ext uri="{9D8B030D-6E8A-4147-A177-3AD203B41FA5}">
                      <a16:colId xmlns:a16="http://schemas.microsoft.com/office/drawing/2014/main" val="20000"/>
                    </a:ext>
                  </a:extLst>
                </a:gridCol>
                <a:gridCol w="9190225">
                  <a:extLst>
                    <a:ext uri="{9D8B030D-6E8A-4147-A177-3AD203B41FA5}">
                      <a16:colId xmlns:a16="http://schemas.microsoft.com/office/drawing/2014/main" val="20001"/>
                    </a:ext>
                  </a:extLst>
                </a:gridCol>
              </a:tblGrid>
              <a:tr h="230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dirty="0">
                          <a:solidFill>
                            <a:schemeClr val="tx1"/>
                          </a:solidFill>
                          <a:effectLst/>
                          <a:latin typeface="+mn-lt"/>
                          <a:ea typeface="+mn-ea"/>
                          <a:cs typeface="+mn-cs"/>
                        </a:rPr>
                        <a:t>Matériel</a:t>
                      </a:r>
                      <a:r>
                        <a:rPr lang="fr-FR" sz="1200" b="0" kern="1200" baseline="0" dirty="0">
                          <a:solidFill>
                            <a:schemeClr val="tx1"/>
                          </a:solidFill>
                          <a:effectLst/>
                          <a:latin typeface="+mn-lt"/>
                          <a:ea typeface="+mn-ea"/>
                          <a:cs typeface="+mn-cs"/>
                        </a:rPr>
                        <a:t> et équipement</a:t>
                      </a:r>
                      <a:endParaRPr lang="fr-FR" sz="1200" b="0" kern="1200" dirty="0">
                        <a:solidFill>
                          <a:schemeClr val="tx1"/>
                        </a:solidFill>
                        <a:effectLst/>
                        <a:latin typeface="+mn-lt"/>
                        <a:ea typeface="+mn-ea"/>
                        <a:cs typeface="+mn-cs"/>
                      </a:endParaRPr>
                    </a:p>
                  </a:txBody>
                  <a:tcPr/>
                </a:tc>
                <a:tc>
                  <a:txBody>
                    <a:bodyPr/>
                    <a:lstStyle/>
                    <a:p>
                      <a:pPr marL="285750" lvl="0" indent="-285750">
                        <a:buFont typeface="Wingdings" pitchFamily="2" charset="2"/>
                        <a:buChar char="q"/>
                      </a:pPr>
                      <a:r>
                        <a:rPr lang="fr-FR" sz="1200" b="0" kern="1200" dirty="0">
                          <a:solidFill>
                            <a:schemeClr val="tx1"/>
                          </a:solidFill>
                          <a:effectLst/>
                          <a:latin typeface="+mn-lt"/>
                          <a:ea typeface="+mn-ea"/>
                          <a:cs typeface="+mn-cs"/>
                        </a:rPr>
                        <a:t>Produits ménagers, nettoyage sol, en hauteur, équipements </a:t>
                      </a:r>
                    </a:p>
                  </a:txBody>
                  <a:tcPr/>
                </a:tc>
                <a:extLst>
                  <a:ext uri="{0D108BD9-81ED-4DB2-BD59-A6C34878D82A}">
                    <a16:rowId xmlns:a16="http://schemas.microsoft.com/office/drawing/2014/main" val="10000"/>
                  </a:ext>
                </a:extLst>
              </a:tr>
              <a:tr h="230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Environnement</a:t>
                      </a:r>
                    </a:p>
                  </a:txBody>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Wingdings" pitchFamily="2" charset="2"/>
                        <a:buChar char="q"/>
                        <a:tabLst/>
                        <a:defRPr/>
                      </a:pPr>
                      <a:r>
                        <a:rPr lang="fr-FR" sz="1200" b="0" kern="1200" dirty="0">
                          <a:solidFill>
                            <a:schemeClr val="tx1"/>
                          </a:solidFill>
                          <a:effectLst/>
                          <a:latin typeface="+mn-lt"/>
                          <a:ea typeface="+mn-ea"/>
                          <a:cs typeface="+mn-cs"/>
                        </a:rPr>
                        <a:t>Éclairage, surface glissante, pièces encombrées, tapis, accès (salle de bain, lit ..), objets tranchants, contamination</a:t>
                      </a:r>
                    </a:p>
                  </a:txBody>
                  <a:tcPr/>
                </a:tc>
                <a:extLst>
                  <a:ext uri="{0D108BD9-81ED-4DB2-BD59-A6C34878D82A}">
                    <a16:rowId xmlns:a16="http://schemas.microsoft.com/office/drawing/2014/main" val="10001"/>
                  </a:ext>
                </a:extLst>
              </a:tr>
              <a:tr h="230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Etat général du logement</a:t>
                      </a:r>
                    </a:p>
                  </a:txBody>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Wingdings" pitchFamily="2" charset="2"/>
                        <a:buChar char="q"/>
                        <a:tabLst/>
                        <a:defRPr/>
                      </a:pPr>
                      <a:r>
                        <a:rPr lang="fr-FR" sz="1200" b="0" kern="1200" dirty="0">
                          <a:solidFill>
                            <a:schemeClr val="tx1"/>
                          </a:solidFill>
                          <a:effectLst/>
                          <a:latin typeface="+mn-lt"/>
                          <a:ea typeface="+mn-ea"/>
                          <a:cs typeface="+mn-cs"/>
                        </a:rPr>
                        <a:t>Installation électrique, chauffage, canalisation </a:t>
                      </a:r>
                    </a:p>
                  </a:txBody>
                  <a:tcPr/>
                </a:tc>
                <a:extLst>
                  <a:ext uri="{0D108BD9-81ED-4DB2-BD59-A6C34878D82A}">
                    <a16:rowId xmlns:a16="http://schemas.microsoft.com/office/drawing/2014/main" val="10002"/>
                  </a:ext>
                </a:extLst>
              </a:tr>
            </a:tbl>
          </a:graphicData>
        </a:graphic>
      </p:graphicFrame>
      <p:sp>
        <p:nvSpPr>
          <p:cNvPr id="28" name="ZoneTexte 27">
            <a:extLst>
              <a:ext uri="{FF2B5EF4-FFF2-40B4-BE49-F238E27FC236}">
                <a16:creationId xmlns:a16="http://schemas.microsoft.com/office/drawing/2014/main" id="{7124CA6F-82CF-3B42-B3E7-2A8703A13499}"/>
              </a:ext>
            </a:extLst>
          </p:cNvPr>
          <p:cNvSpPr txBox="1"/>
          <p:nvPr/>
        </p:nvSpPr>
        <p:spPr>
          <a:xfrm>
            <a:off x="282655" y="4603293"/>
            <a:ext cx="1839799" cy="307777"/>
          </a:xfrm>
          <a:prstGeom prst="rect">
            <a:avLst/>
          </a:prstGeom>
          <a:solidFill>
            <a:schemeClr val="accent4">
              <a:lumMod val="40000"/>
              <a:lumOff val="60000"/>
            </a:schemeClr>
          </a:solidFill>
        </p:spPr>
        <p:txBody>
          <a:bodyPr wrap="none" rtlCol="0">
            <a:spAutoFit/>
          </a:bodyPr>
          <a:lstStyle/>
          <a:p>
            <a:r>
              <a:rPr lang="fr-FR" sz="1400" dirty="0"/>
              <a:t>Thèmes « optionnels »</a:t>
            </a:r>
          </a:p>
        </p:txBody>
      </p:sp>
      <p:sp>
        <p:nvSpPr>
          <p:cNvPr id="29" name="ZoneTexte 28">
            <a:extLst>
              <a:ext uri="{FF2B5EF4-FFF2-40B4-BE49-F238E27FC236}">
                <a16:creationId xmlns:a16="http://schemas.microsoft.com/office/drawing/2014/main" id="{BEA48746-ABBF-0048-83EC-64284ECC1021}"/>
              </a:ext>
            </a:extLst>
          </p:cNvPr>
          <p:cNvSpPr txBox="1"/>
          <p:nvPr/>
        </p:nvSpPr>
        <p:spPr>
          <a:xfrm>
            <a:off x="2253085" y="4603293"/>
            <a:ext cx="4300540" cy="307777"/>
          </a:xfrm>
          <a:prstGeom prst="rect">
            <a:avLst/>
          </a:prstGeom>
          <a:noFill/>
        </p:spPr>
        <p:txBody>
          <a:bodyPr wrap="square" rtlCol="0">
            <a:spAutoFit/>
          </a:bodyPr>
          <a:lstStyle/>
          <a:p>
            <a:r>
              <a:rPr lang="fr-FR" sz="1400" dirty="0"/>
              <a:t>Risques professionnels  </a:t>
            </a:r>
          </a:p>
        </p:txBody>
      </p:sp>
      <p:sp>
        <p:nvSpPr>
          <p:cNvPr id="2" name="Rectangle 1">
            <a:extLst>
              <a:ext uri="{FF2B5EF4-FFF2-40B4-BE49-F238E27FC236}">
                <a16:creationId xmlns:a16="http://schemas.microsoft.com/office/drawing/2014/main" id="{59105FA0-0DC9-F346-BF34-001D3422DD33}"/>
              </a:ext>
            </a:extLst>
          </p:cNvPr>
          <p:cNvSpPr/>
          <p:nvPr/>
        </p:nvSpPr>
        <p:spPr>
          <a:xfrm>
            <a:off x="282655" y="6332689"/>
            <a:ext cx="4148667" cy="461665"/>
          </a:xfrm>
          <a:prstGeom prst="rect">
            <a:avLst/>
          </a:prstGeom>
        </p:spPr>
        <p:txBody>
          <a:bodyPr wrap="square">
            <a:spAutoFit/>
          </a:bodyPr>
          <a:lstStyle/>
          <a:p>
            <a:pPr algn="just"/>
            <a:r>
              <a:rPr lang="fr-FR" sz="1200" i="1" dirty="0">
                <a:latin typeface="Calibri" panose="020F0502020204030204" pitchFamily="34" charset="0"/>
                <a:ea typeface="Calibri" panose="020F0502020204030204" pitchFamily="34" charset="0"/>
                <a:cs typeface="Times New Roman" panose="02020603050405020304" pitchFamily="18" charset="0"/>
              </a:rPr>
              <a:t>Il n'y a pas de grille type mais un ensemble de critères à traiter et un vocabulaire à adapter selon les structures.</a:t>
            </a:r>
            <a:endParaRPr lang="fr-FR"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Document 16">
            <a:extLst>
              <a:ext uri="{FF2B5EF4-FFF2-40B4-BE49-F238E27FC236}">
                <a16:creationId xmlns:a16="http://schemas.microsoft.com/office/drawing/2014/main" id="{D82BBE33-0BB6-FF4A-8547-86A31E103082}"/>
              </a:ext>
            </a:extLst>
          </p:cNvPr>
          <p:cNvSpPr/>
          <p:nvPr/>
        </p:nvSpPr>
        <p:spPr>
          <a:xfrm>
            <a:off x="9923560" y="126580"/>
            <a:ext cx="1985785" cy="612648"/>
          </a:xfrm>
          <a:prstGeom prst="flowChartDocument">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Grille de repérage</a:t>
            </a:r>
          </a:p>
        </p:txBody>
      </p:sp>
    </p:spTree>
    <p:extLst>
      <p:ext uri="{BB962C8B-B14F-4D97-AF65-F5344CB8AC3E}">
        <p14:creationId xmlns:p14="http://schemas.microsoft.com/office/powerpoint/2010/main" val="3569302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95C64A-91DD-964B-AE57-13C9441833F4}"/>
              </a:ext>
            </a:extLst>
          </p:cNvPr>
          <p:cNvSpPr>
            <a:spLocks noGrp="1"/>
          </p:cNvSpPr>
          <p:nvPr>
            <p:ph type="title"/>
          </p:nvPr>
        </p:nvSpPr>
        <p:spPr/>
        <p:txBody>
          <a:bodyPr/>
          <a:lstStyle/>
          <a:p>
            <a:r>
              <a:rPr lang="fr-FR" dirty="0"/>
              <a:t>Présentation du processus sentinelle</a:t>
            </a:r>
          </a:p>
        </p:txBody>
      </p:sp>
      <p:sp>
        <p:nvSpPr>
          <p:cNvPr id="4" name="Espace réservé du numéro de diapositive 3"/>
          <p:cNvSpPr>
            <a:spLocks noGrp="1"/>
          </p:cNvSpPr>
          <p:nvPr>
            <p:ph type="sldNum" sz="quarter" idx="12"/>
          </p:nvPr>
        </p:nvSpPr>
        <p:spPr/>
        <p:txBody>
          <a:bodyPr/>
          <a:lstStyle/>
          <a:p>
            <a:pPr>
              <a:defRPr/>
            </a:pPr>
            <a:fld id="{9FABF915-79F0-2649-B3EA-417DF04E4EEA}" type="slidenum">
              <a:rPr lang="fr-FR" smtClean="0"/>
              <a:pPr>
                <a:defRPr/>
              </a:pPr>
              <a:t>14</a:t>
            </a:fld>
            <a:endParaRPr lang="fr-FR"/>
          </a:p>
        </p:txBody>
      </p:sp>
      <p:sp>
        <p:nvSpPr>
          <p:cNvPr id="6" name="ZoneTexte 5"/>
          <p:cNvSpPr txBox="1"/>
          <p:nvPr/>
        </p:nvSpPr>
        <p:spPr>
          <a:xfrm>
            <a:off x="1733728" y="798521"/>
            <a:ext cx="2124299" cy="461665"/>
          </a:xfrm>
          <a:prstGeom prst="rect">
            <a:avLst/>
          </a:prstGeom>
          <a:noFill/>
        </p:spPr>
        <p:txBody>
          <a:bodyPr wrap="none" rtlCol="0">
            <a:spAutoFit/>
          </a:bodyPr>
          <a:lstStyle/>
          <a:p>
            <a:pPr algn="ctr"/>
            <a:r>
              <a:rPr lang="fr-FR" sz="2400" dirty="0">
                <a:solidFill>
                  <a:schemeClr val="accent5">
                    <a:lumMod val="50000"/>
                  </a:schemeClr>
                </a:solidFill>
              </a:rPr>
              <a:t>Support logiciel</a:t>
            </a:r>
          </a:p>
        </p:txBody>
      </p:sp>
      <p:sp>
        <p:nvSpPr>
          <p:cNvPr id="7" name="ZoneTexte 6"/>
          <p:cNvSpPr txBox="1"/>
          <p:nvPr/>
        </p:nvSpPr>
        <p:spPr>
          <a:xfrm>
            <a:off x="957805" y="1760333"/>
            <a:ext cx="4052250" cy="369332"/>
          </a:xfrm>
          <a:prstGeom prst="rect">
            <a:avLst/>
          </a:prstGeom>
          <a:solidFill>
            <a:schemeClr val="accent4">
              <a:lumMod val="20000"/>
              <a:lumOff val="80000"/>
            </a:schemeClr>
          </a:solidFill>
        </p:spPr>
        <p:txBody>
          <a:bodyPr wrap="square" rtlCol="0">
            <a:spAutoFit/>
          </a:bodyPr>
          <a:lstStyle/>
          <a:p>
            <a:pPr algn="ctr"/>
            <a:r>
              <a:rPr lang="fr-FR" dirty="0"/>
              <a:t>Intégré au logiciel métier du SAAD</a:t>
            </a:r>
          </a:p>
        </p:txBody>
      </p:sp>
      <p:sp>
        <p:nvSpPr>
          <p:cNvPr id="14" name="ZoneTexte 13"/>
          <p:cNvSpPr txBox="1"/>
          <p:nvPr/>
        </p:nvSpPr>
        <p:spPr>
          <a:xfrm>
            <a:off x="957805" y="2567784"/>
            <a:ext cx="4052250" cy="1754326"/>
          </a:xfrm>
          <a:prstGeom prst="rect">
            <a:avLst/>
          </a:prstGeom>
          <a:solidFill>
            <a:schemeClr val="accent4">
              <a:lumMod val="20000"/>
              <a:lumOff val="80000"/>
            </a:schemeClr>
          </a:solidFill>
        </p:spPr>
        <p:txBody>
          <a:bodyPr wrap="square" rtlCol="0">
            <a:spAutoFit/>
          </a:bodyPr>
          <a:lstStyle/>
          <a:p>
            <a:pPr algn="ctr"/>
            <a:r>
              <a:rPr lang="fr-FR" dirty="0"/>
              <a:t>Accessible depuis le smartphone du SAAD</a:t>
            </a:r>
          </a:p>
          <a:p>
            <a:pPr algn="ctr"/>
            <a:r>
              <a:rPr lang="fr-FR" dirty="0"/>
              <a:t>Ou</a:t>
            </a:r>
          </a:p>
          <a:p>
            <a:pPr algn="ctr"/>
            <a:r>
              <a:rPr lang="fr-FR" dirty="0"/>
              <a:t>Sur le PC au bureau</a:t>
            </a:r>
          </a:p>
          <a:p>
            <a:pPr algn="ctr"/>
            <a:endParaRPr lang="fr-FR" dirty="0"/>
          </a:p>
          <a:p>
            <a:pPr algn="ctr"/>
            <a:r>
              <a:rPr lang="fr-FR" dirty="0"/>
              <a:t>Dans le logiciel métier</a:t>
            </a:r>
          </a:p>
        </p:txBody>
      </p:sp>
      <p:sp>
        <p:nvSpPr>
          <p:cNvPr id="16" name="ZoneTexte 15"/>
          <p:cNvSpPr txBox="1"/>
          <p:nvPr/>
        </p:nvSpPr>
        <p:spPr>
          <a:xfrm>
            <a:off x="5939476" y="2370494"/>
            <a:ext cx="5294719" cy="1754326"/>
          </a:xfrm>
          <a:prstGeom prst="rect">
            <a:avLst/>
          </a:prstGeom>
          <a:noFill/>
        </p:spPr>
        <p:txBody>
          <a:bodyPr wrap="none" rtlCol="0">
            <a:spAutoFit/>
          </a:bodyPr>
          <a:lstStyle/>
          <a:p>
            <a:pPr marL="285750" indent="-285750">
              <a:buFontTx/>
              <a:buChar char="-"/>
            </a:pPr>
            <a:r>
              <a:rPr lang="fr-FR" dirty="0">
                <a:solidFill>
                  <a:schemeClr val="accent5">
                    <a:lumMod val="50000"/>
                  </a:schemeClr>
                </a:solidFill>
              </a:rPr>
              <a:t>Liste des cases à cocher de la grille</a:t>
            </a:r>
          </a:p>
          <a:p>
            <a:pPr marL="285750" indent="-285750">
              <a:buFontTx/>
              <a:buChar char="-"/>
            </a:pPr>
            <a:r>
              <a:rPr lang="fr-FR" dirty="0">
                <a:solidFill>
                  <a:schemeClr val="accent5">
                    <a:lumMod val="50000"/>
                  </a:schemeClr>
                </a:solidFill>
              </a:rPr>
              <a:t>Suivi horodaté et par auteur des « coches »</a:t>
            </a:r>
          </a:p>
          <a:p>
            <a:pPr marL="285750" indent="-285750">
              <a:buFontTx/>
              <a:buChar char="-"/>
            </a:pPr>
            <a:r>
              <a:rPr lang="fr-FR" dirty="0">
                <a:solidFill>
                  <a:schemeClr val="accent5">
                    <a:lumMod val="50000"/>
                  </a:schemeClr>
                </a:solidFill>
              </a:rPr>
              <a:t>Degré d’urgence / d’importance de la « coche »</a:t>
            </a:r>
          </a:p>
          <a:p>
            <a:pPr marL="285750" indent="-285750">
              <a:buFontTx/>
              <a:buChar char="-"/>
            </a:pPr>
            <a:r>
              <a:rPr lang="fr-FR" dirty="0">
                <a:solidFill>
                  <a:schemeClr val="accent5">
                    <a:lumMod val="50000"/>
                  </a:schemeClr>
                </a:solidFill>
              </a:rPr>
              <a:t>Notification (mail) de l’utilisation de la grille</a:t>
            </a:r>
          </a:p>
          <a:p>
            <a:pPr marL="285750" indent="-285750">
              <a:buFontTx/>
              <a:buChar char="-"/>
            </a:pPr>
            <a:r>
              <a:rPr lang="fr-FR" dirty="0">
                <a:solidFill>
                  <a:schemeClr val="accent5">
                    <a:lumMod val="50000"/>
                  </a:schemeClr>
                </a:solidFill>
              </a:rPr>
              <a:t>Traçabilité du plan d’actions proposé et de son suivi</a:t>
            </a:r>
          </a:p>
          <a:p>
            <a:pPr marL="285750" indent="-285750">
              <a:buFontTx/>
              <a:buChar char="-"/>
            </a:pPr>
            <a:endParaRPr lang="fr-FR" dirty="0">
              <a:solidFill>
                <a:schemeClr val="accent5">
                  <a:lumMod val="50000"/>
                </a:schemeClr>
              </a:solidFill>
            </a:endParaRPr>
          </a:p>
        </p:txBody>
      </p:sp>
      <p:sp>
        <p:nvSpPr>
          <p:cNvPr id="19" name="ZoneTexte 18"/>
          <p:cNvSpPr txBox="1"/>
          <p:nvPr/>
        </p:nvSpPr>
        <p:spPr>
          <a:xfrm>
            <a:off x="957805" y="4760229"/>
            <a:ext cx="4052250" cy="646331"/>
          </a:xfrm>
          <a:prstGeom prst="rect">
            <a:avLst/>
          </a:prstGeom>
          <a:solidFill>
            <a:schemeClr val="accent4">
              <a:lumMod val="20000"/>
              <a:lumOff val="80000"/>
            </a:schemeClr>
          </a:solidFill>
        </p:spPr>
        <p:txBody>
          <a:bodyPr wrap="square" rtlCol="0">
            <a:spAutoFit/>
          </a:bodyPr>
          <a:lstStyle/>
          <a:p>
            <a:pPr algn="ctr"/>
            <a:r>
              <a:rPr lang="fr-FR" dirty="0"/>
              <a:t>Pour les salariés du SAAD, intervenants à domicile, </a:t>
            </a:r>
            <a:r>
              <a:rPr lang="fr-FR" dirty="0" err="1"/>
              <a:t>resp</a:t>
            </a:r>
            <a:r>
              <a:rPr lang="fr-FR" dirty="0"/>
              <a:t> de secteur, service </a:t>
            </a:r>
            <a:r>
              <a:rPr lang="fr-FR" dirty="0" err="1"/>
              <a:t>Qté</a:t>
            </a:r>
            <a:endParaRPr lang="fr-FR" dirty="0"/>
          </a:p>
        </p:txBody>
      </p:sp>
      <p:sp>
        <p:nvSpPr>
          <p:cNvPr id="25" name="ZoneTexte 24"/>
          <p:cNvSpPr txBox="1"/>
          <p:nvPr/>
        </p:nvSpPr>
        <p:spPr>
          <a:xfrm>
            <a:off x="5939476" y="1760333"/>
            <a:ext cx="2055563" cy="369332"/>
          </a:xfrm>
          <a:prstGeom prst="rect">
            <a:avLst/>
          </a:prstGeom>
          <a:solidFill>
            <a:schemeClr val="accent1">
              <a:lumMod val="40000"/>
              <a:lumOff val="60000"/>
            </a:schemeClr>
          </a:solidFill>
        </p:spPr>
        <p:txBody>
          <a:bodyPr wrap="none" rtlCol="0">
            <a:spAutoFit/>
          </a:bodyPr>
          <a:lstStyle/>
          <a:p>
            <a:r>
              <a:rPr lang="fr-FR" dirty="0"/>
              <a:t>Fonctions « socles »</a:t>
            </a:r>
          </a:p>
        </p:txBody>
      </p:sp>
      <p:sp>
        <p:nvSpPr>
          <p:cNvPr id="26" name="ZoneTexte 25"/>
          <p:cNvSpPr txBox="1"/>
          <p:nvPr/>
        </p:nvSpPr>
        <p:spPr>
          <a:xfrm>
            <a:off x="5939476" y="4009051"/>
            <a:ext cx="2648081" cy="369332"/>
          </a:xfrm>
          <a:prstGeom prst="rect">
            <a:avLst/>
          </a:prstGeom>
          <a:solidFill>
            <a:schemeClr val="accent4">
              <a:lumMod val="40000"/>
              <a:lumOff val="60000"/>
            </a:schemeClr>
          </a:solidFill>
        </p:spPr>
        <p:txBody>
          <a:bodyPr wrap="none" rtlCol="0">
            <a:spAutoFit/>
          </a:bodyPr>
          <a:lstStyle/>
          <a:p>
            <a:r>
              <a:rPr lang="fr-FR" dirty="0"/>
              <a:t>Fonctions « optionnelles »</a:t>
            </a:r>
          </a:p>
        </p:txBody>
      </p:sp>
      <p:sp>
        <p:nvSpPr>
          <p:cNvPr id="27" name="ZoneTexte 26"/>
          <p:cNvSpPr txBox="1"/>
          <p:nvPr/>
        </p:nvSpPr>
        <p:spPr>
          <a:xfrm>
            <a:off x="5939476" y="4526764"/>
            <a:ext cx="6089296" cy="1200329"/>
          </a:xfrm>
          <a:prstGeom prst="rect">
            <a:avLst/>
          </a:prstGeom>
          <a:noFill/>
        </p:spPr>
        <p:txBody>
          <a:bodyPr wrap="none" rtlCol="0">
            <a:spAutoFit/>
          </a:bodyPr>
          <a:lstStyle/>
          <a:p>
            <a:pPr marL="285750" indent="-285750">
              <a:buFontTx/>
              <a:buChar char="-"/>
            </a:pPr>
            <a:r>
              <a:rPr lang="fr-FR" dirty="0">
                <a:solidFill>
                  <a:schemeClr val="accent5">
                    <a:lumMod val="50000"/>
                  </a:schemeClr>
                </a:solidFill>
              </a:rPr>
              <a:t>Historique des indicateurs</a:t>
            </a:r>
          </a:p>
          <a:p>
            <a:pPr marL="285750" indent="-285750">
              <a:buFontTx/>
              <a:buChar char="-"/>
            </a:pPr>
            <a:r>
              <a:rPr lang="fr-FR" dirty="0">
                <a:solidFill>
                  <a:schemeClr val="accent5">
                    <a:lumMod val="50000"/>
                  </a:schemeClr>
                </a:solidFill>
              </a:rPr>
              <a:t>Commentaire libre – ou Mesure à prévoir, conseils proposés</a:t>
            </a:r>
          </a:p>
          <a:p>
            <a:pPr marL="285750" indent="-285750">
              <a:buFontTx/>
              <a:buChar char="-"/>
            </a:pPr>
            <a:r>
              <a:rPr lang="fr-FR" dirty="0">
                <a:solidFill>
                  <a:schemeClr val="accent5">
                    <a:lumMod val="50000"/>
                  </a:schemeClr>
                </a:solidFill>
              </a:rPr>
              <a:t>Interface avec l’outil métier du SAAD</a:t>
            </a:r>
          </a:p>
          <a:p>
            <a:pPr marL="285750" indent="-285750">
              <a:buFontTx/>
              <a:buChar char="-"/>
            </a:pPr>
            <a:r>
              <a:rPr lang="fr-FR" dirty="0">
                <a:solidFill>
                  <a:schemeClr val="accent5">
                    <a:lumMod val="50000"/>
                  </a:schemeClr>
                </a:solidFill>
              </a:rPr>
              <a:t>Interface avec la messagerie sécurisée </a:t>
            </a:r>
            <a:r>
              <a:rPr lang="fr-FR" dirty="0" err="1">
                <a:solidFill>
                  <a:schemeClr val="accent5">
                    <a:lumMod val="50000"/>
                  </a:schemeClr>
                </a:solidFill>
              </a:rPr>
              <a:t>Monsisra</a:t>
            </a:r>
            <a:endParaRPr lang="fr-FR" dirty="0">
              <a:solidFill>
                <a:schemeClr val="accent5">
                  <a:lumMod val="50000"/>
                </a:schemeClr>
              </a:solidFill>
            </a:endParaRPr>
          </a:p>
        </p:txBody>
      </p:sp>
      <p:sp>
        <p:nvSpPr>
          <p:cNvPr id="24" name="Document 23">
            <a:extLst>
              <a:ext uri="{FF2B5EF4-FFF2-40B4-BE49-F238E27FC236}">
                <a16:creationId xmlns:a16="http://schemas.microsoft.com/office/drawing/2014/main" id="{1C3F8B60-8CA0-3A40-B493-239BE257D226}"/>
              </a:ext>
            </a:extLst>
          </p:cNvPr>
          <p:cNvSpPr/>
          <p:nvPr/>
        </p:nvSpPr>
        <p:spPr>
          <a:xfrm>
            <a:off x="9931896" y="136526"/>
            <a:ext cx="1985785" cy="864868"/>
          </a:xfrm>
          <a:prstGeom prst="flowChartDocument">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Outils SI de remontée et traitement des repérages</a:t>
            </a:r>
          </a:p>
        </p:txBody>
      </p:sp>
    </p:spTree>
    <p:extLst>
      <p:ext uri="{BB962C8B-B14F-4D97-AF65-F5344CB8AC3E}">
        <p14:creationId xmlns:p14="http://schemas.microsoft.com/office/powerpoint/2010/main" val="1536440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4F1C01-2644-3243-900E-0552AC303202}"/>
              </a:ext>
            </a:extLst>
          </p:cNvPr>
          <p:cNvSpPr>
            <a:spLocks noGrp="1"/>
          </p:cNvSpPr>
          <p:nvPr>
            <p:ph type="title"/>
          </p:nvPr>
        </p:nvSpPr>
        <p:spPr/>
        <p:txBody>
          <a:bodyPr/>
          <a:lstStyle/>
          <a:p>
            <a:r>
              <a:rPr lang="fr-FR" dirty="0"/>
              <a:t>Présentation du processus sentinelle</a:t>
            </a:r>
          </a:p>
        </p:txBody>
      </p:sp>
      <p:sp>
        <p:nvSpPr>
          <p:cNvPr id="4" name="Espace réservé du numéro de diapositive 3"/>
          <p:cNvSpPr>
            <a:spLocks noGrp="1"/>
          </p:cNvSpPr>
          <p:nvPr>
            <p:ph type="sldNum" sz="quarter" idx="12"/>
          </p:nvPr>
        </p:nvSpPr>
        <p:spPr/>
        <p:txBody>
          <a:bodyPr/>
          <a:lstStyle/>
          <a:p>
            <a:pPr>
              <a:defRPr/>
            </a:pPr>
            <a:fld id="{9FABF915-79F0-2649-B3EA-417DF04E4EEA}" type="slidenum">
              <a:rPr lang="fr-FR" smtClean="0"/>
              <a:pPr>
                <a:defRPr/>
              </a:pPr>
              <a:t>15</a:t>
            </a:fld>
            <a:endParaRPr lang="fr-FR"/>
          </a:p>
        </p:txBody>
      </p:sp>
      <p:graphicFrame>
        <p:nvGraphicFramePr>
          <p:cNvPr id="6" name="Diagramme 5"/>
          <p:cNvGraphicFramePr/>
          <p:nvPr>
            <p:extLst>
              <p:ext uri="{D42A27DB-BD31-4B8C-83A1-F6EECF244321}">
                <p14:modId xmlns:p14="http://schemas.microsoft.com/office/powerpoint/2010/main" val="3273262360"/>
              </p:ext>
            </p:extLst>
          </p:nvPr>
        </p:nvGraphicFramePr>
        <p:xfrm>
          <a:off x="1042987" y="814389"/>
          <a:ext cx="10751615" cy="3274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4" name="Connecteur en arc 13"/>
          <p:cNvCxnSpPr>
            <a:cxnSpLocks/>
            <a:stCxn id="6" idx="2"/>
            <a:endCxn id="7" idx="0"/>
          </p:cNvCxnSpPr>
          <p:nvPr/>
        </p:nvCxnSpPr>
        <p:spPr>
          <a:xfrm rot="5400000">
            <a:off x="3171602" y="1637541"/>
            <a:ext cx="795751" cy="5698635"/>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en arc 16"/>
          <p:cNvCxnSpPr>
            <a:cxnSpLocks/>
            <a:stCxn id="6" idx="2"/>
            <a:endCxn id="8" idx="0"/>
          </p:cNvCxnSpPr>
          <p:nvPr/>
        </p:nvCxnSpPr>
        <p:spPr>
          <a:xfrm rot="5400000">
            <a:off x="3996082" y="2449323"/>
            <a:ext cx="783052" cy="4062372"/>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en arc 19"/>
          <p:cNvCxnSpPr>
            <a:cxnSpLocks/>
            <a:stCxn id="6" idx="2"/>
            <a:endCxn id="9" idx="0"/>
          </p:cNvCxnSpPr>
          <p:nvPr/>
        </p:nvCxnSpPr>
        <p:spPr>
          <a:xfrm rot="5400000">
            <a:off x="5034927" y="3500866"/>
            <a:ext cx="795751" cy="1971984"/>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en arc 22"/>
          <p:cNvCxnSpPr>
            <a:cxnSpLocks/>
            <a:stCxn id="6" idx="2"/>
            <a:endCxn id="10" idx="0"/>
          </p:cNvCxnSpPr>
          <p:nvPr/>
        </p:nvCxnSpPr>
        <p:spPr>
          <a:xfrm rot="5400000">
            <a:off x="6014744" y="4480685"/>
            <a:ext cx="795752" cy="12349"/>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eur en arc 26"/>
          <p:cNvCxnSpPr>
            <a:cxnSpLocks/>
            <a:stCxn id="6" idx="2"/>
            <a:endCxn id="11" idx="0"/>
          </p:cNvCxnSpPr>
          <p:nvPr/>
        </p:nvCxnSpPr>
        <p:spPr>
          <a:xfrm rot="16200000" flipH="1">
            <a:off x="7011113" y="3496663"/>
            <a:ext cx="783052" cy="196769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eur en arc 29"/>
          <p:cNvCxnSpPr>
            <a:cxnSpLocks/>
            <a:stCxn id="6" idx="2"/>
            <a:endCxn id="12" idx="0"/>
          </p:cNvCxnSpPr>
          <p:nvPr/>
        </p:nvCxnSpPr>
        <p:spPr>
          <a:xfrm rot="16200000" flipH="1">
            <a:off x="8063157" y="2444620"/>
            <a:ext cx="795752" cy="4084478"/>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11422503" y="4884735"/>
            <a:ext cx="694904" cy="338554"/>
          </a:xfrm>
          <a:prstGeom prst="rect">
            <a:avLst/>
          </a:prstGeom>
          <a:noFill/>
        </p:spPr>
        <p:txBody>
          <a:bodyPr wrap="square" rtlCol="0">
            <a:spAutoFit/>
          </a:bodyPr>
          <a:lstStyle/>
          <a:p>
            <a:pPr algn="ctr"/>
            <a:r>
              <a:rPr lang="mr-IN" sz="1600">
                <a:solidFill>
                  <a:schemeClr val="accent1">
                    <a:lumMod val="75000"/>
                  </a:schemeClr>
                </a:solidFill>
              </a:rPr>
              <a:t>…</a:t>
            </a:r>
            <a:endParaRPr lang="fr-FR" sz="1600" dirty="0">
              <a:solidFill>
                <a:schemeClr val="accent1">
                  <a:lumMod val="75000"/>
                </a:schemeClr>
              </a:solidFill>
            </a:endParaRPr>
          </a:p>
        </p:txBody>
      </p:sp>
      <p:cxnSp>
        <p:nvCxnSpPr>
          <p:cNvPr id="43" name="Connecteur en arc 42"/>
          <p:cNvCxnSpPr>
            <a:cxnSpLocks/>
            <a:stCxn id="6" idx="2"/>
            <a:endCxn id="42" idx="0"/>
          </p:cNvCxnSpPr>
          <p:nvPr/>
        </p:nvCxnSpPr>
        <p:spPr>
          <a:xfrm rot="16200000" flipH="1">
            <a:off x="8696498" y="1811278"/>
            <a:ext cx="795752" cy="535116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98165" y="4884734"/>
            <a:ext cx="1243988" cy="923330"/>
          </a:xfrm>
          <a:prstGeom prst="rect">
            <a:avLst/>
          </a:prstGeom>
          <a:solidFill>
            <a:schemeClr val="bg1"/>
          </a:solidFill>
        </p:spPr>
        <p:txBody>
          <a:bodyPr wrap="square" rtlCol="0">
            <a:spAutoFit/>
          </a:bodyPr>
          <a:lstStyle/>
          <a:p>
            <a:pPr algn="ctr"/>
            <a:r>
              <a:rPr lang="fr-FR" dirty="0">
                <a:solidFill>
                  <a:schemeClr val="accent6">
                    <a:lumMod val="50000"/>
                  </a:schemeClr>
                </a:solidFill>
              </a:rPr>
              <a:t>Renforcer la vigilance du SAAD</a:t>
            </a:r>
          </a:p>
        </p:txBody>
      </p:sp>
      <p:sp>
        <p:nvSpPr>
          <p:cNvPr id="8" name="ZoneTexte 7"/>
          <p:cNvSpPr txBox="1"/>
          <p:nvPr/>
        </p:nvSpPr>
        <p:spPr>
          <a:xfrm>
            <a:off x="1356750" y="4872035"/>
            <a:ext cx="1999344" cy="1477328"/>
          </a:xfrm>
          <a:prstGeom prst="rect">
            <a:avLst/>
          </a:prstGeom>
          <a:solidFill>
            <a:schemeClr val="bg1"/>
          </a:solidFill>
        </p:spPr>
        <p:txBody>
          <a:bodyPr wrap="square" rtlCol="0">
            <a:spAutoFit/>
          </a:bodyPr>
          <a:lstStyle/>
          <a:p>
            <a:pPr algn="ctr"/>
            <a:r>
              <a:rPr lang="fr-FR" dirty="0">
                <a:solidFill>
                  <a:schemeClr val="accent6">
                    <a:lumMod val="50000"/>
                  </a:schemeClr>
                </a:solidFill>
              </a:rPr>
              <a:t>Proposer un conseil, une action / un service par le SAAD ou par un autre acteur local</a:t>
            </a:r>
          </a:p>
        </p:txBody>
      </p:sp>
      <p:sp>
        <p:nvSpPr>
          <p:cNvPr id="9" name="ZoneTexte 8"/>
          <p:cNvSpPr txBox="1"/>
          <p:nvPr/>
        </p:nvSpPr>
        <p:spPr>
          <a:xfrm>
            <a:off x="3447138" y="4884734"/>
            <a:ext cx="1999344" cy="1477328"/>
          </a:xfrm>
          <a:prstGeom prst="rect">
            <a:avLst/>
          </a:prstGeom>
          <a:solidFill>
            <a:schemeClr val="bg1"/>
          </a:solidFill>
        </p:spPr>
        <p:txBody>
          <a:bodyPr wrap="square" rtlCol="0">
            <a:spAutoFit/>
          </a:bodyPr>
          <a:lstStyle/>
          <a:p>
            <a:pPr algn="ctr"/>
            <a:r>
              <a:rPr lang="fr-FR" dirty="0">
                <a:solidFill>
                  <a:schemeClr val="accent6">
                    <a:lumMod val="50000"/>
                  </a:schemeClr>
                </a:solidFill>
              </a:rPr>
              <a:t>Solliciter le réf MS (</a:t>
            </a:r>
            <a:r>
              <a:rPr lang="fr-FR" dirty="0" err="1">
                <a:solidFill>
                  <a:schemeClr val="accent6">
                    <a:lumMod val="50000"/>
                  </a:schemeClr>
                </a:solidFill>
              </a:rPr>
              <a:t>struct</a:t>
            </a:r>
            <a:r>
              <a:rPr lang="fr-FR" dirty="0">
                <a:solidFill>
                  <a:schemeClr val="accent6">
                    <a:lumMod val="50000"/>
                  </a:schemeClr>
                </a:solidFill>
              </a:rPr>
              <a:t>. évaluatrice) pour une réévaluation du plan d’aide</a:t>
            </a:r>
          </a:p>
        </p:txBody>
      </p:sp>
      <p:sp>
        <p:nvSpPr>
          <p:cNvPr id="10" name="ZoneTexte 9"/>
          <p:cNvSpPr txBox="1"/>
          <p:nvPr/>
        </p:nvSpPr>
        <p:spPr>
          <a:xfrm>
            <a:off x="5453837" y="4884735"/>
            <a:ext cx="1905215" cy="1477328"/>
          </a:xfrm>
          <a:prstGeom prst="rect">
            <a:avLst/>
          </a:prstGeom>
          <a:solidFill>
            <a:schemeClr val="bg1"/>
          </a:solidFill>
        </p:spPr>
        <p:txBody>
          <a:bodyPr wrap="square" rtlCol="0">
            <a:spAutoFit/>
          </a:bodyPr>
          <a:lstStyle/>
          <a:p>
            <a:pPr algn="ctr"/>
            <a:r>
              <a:rPr lang="fr-FR" dirty="0">
                <a:solidFill>
                  <a:schemeClr val="accent6">
                    <a:lumMod val="50000"/>
                  </a:schemeClr>
                </a:solidFill>
              </a:rPr>
              <a:t>Participer à / solliciter une coordination avec les éléments repérés</a:t>
            </a:r>
          </a:p>
        </p:txBody>
      </p:sp>
      <p:sp>
        <p:nvSpPr>
          <p:cNvPr id="11" name="ZoneTexte 10"/>
          <p:cNvSpPr txBox="1"/>
          <p:nvPr/>
        </p:nvSpPr>
        <p:spPr>
          <a:xfrm>
            <a:off x="7333970" y="4872035"/>
            <a:ext cx="2105029" cy="1477328"/>
          </a:xfrm>
          <a:prstGeom prst="rect">
            <a:avLst/>
          </a:prstGeom>
          <a:solidFill>
            <a:schemeClr val="bg1"/>
          </a:solidFill>
        </p:spPr>
        <p:txBody>
          <a:bodyPr wrap="square" rtlCol="0">
            <a:spAutoFit/>
          </a:bodyPr>
          <a:lstStyle/>
          <a:p>
            <a:pPr algn="ctr"/>
            <a:r>
              <a:rPr lang="fr-FR" dirty="0">
                <a:solidFill>
                  <a:schemeClr val="accent6">
                    <a:lumMod val="50000"/>
                  </a:schemeClr>
                </a:solidFill>
              </a:rPr>
              <a:t>Solliciter un professionnel de santé pour une réévaluation du plan de soins</a:t>
            </a:r>
          </a:p>
        </p:txBody>
      </p:sp>
      <p:sp>
        <p:nvSpPr>
          <p:cNvPr id="12" name="ZoneTexte 11"/>
          <p:cNvSpPr txBox="1"/>
          <p:nvPr/>
        </p:nvSpPr>
        <p:spPr>
          <a:xfrm>
            <a:off x="9439000" y="4884735"/>
            <a:ext cx="2128544" cy="1754326"/>
          </a:xfrm>
          <a:prstGeom prst="rect">
            <a:avLst/>
          </a:prstGeom>
          <a:solidFill>
            <a:schemeClr val="bg1"/>
          </a:solidFill>
        </p:spPr>
        <p:txBody>
          <a:bodyPr wrap="square" rtlCol="0">
            <a:spAutoFit/>
          </a:bodyPr>
          <a:lstStyle/>
          <a:p>
            <a:pPr algn="ctr"/>
            <a:r>
              <a:rPr lang="fr-FR" dirty="0">
                <a:solidFill>
                  <a:schemeClr val="accent6">
                    <a:lumMod val="50000"/>
                  </a:schemeClr>
                </a:solidFill>
              </a:rPr>
              <a:t>Solliciter une action et un financement CARSAT, CD, </a:t>
            </a:r>
            <a:r>
              <a:rPr lang="fr-FR" dirty="0" err="1">
                <a:solidFill>
                  <a:schemeClr val="accent6">
                    <a:lumMod val="50000"/>
                  </a:schemeClr>
                </a:solidFill>
              </a:rPr>
              <a:t>Conf</a:t>
            </a:r>
            <a:r>
              <a:rPr lang="fr-FR" dirty="0">
                <a:solidFill>
                  <a:schemeClr val="accent6">
                    <a:lumMod val="50000"/>
                  </a:schemeClr>
                </a:solidFill>
              </a:rPr>
              <a:t> des fin (atelier, ergo, AT, aménagement log </a:t>
            </a:r>
            <a:r>
              <a:rPr lang="mr-IN" dirty="0">
                <a:solidFill>
                  <a:schemeClr val="accent6">
                    <a:lumMod val="50000"/>
                  </a:schemeClr>
                </a:solidFill>
              </a:rPr>
              <a:t>…</a:t>
            </a:r>
            <a:r>
              <a:rPr lang="fr-FR" dirty="0">
                <a:solidFill>
                  <a:schemeClr val="accent6">
                    <a:lumMod val="50000"/>
                  </a:schemeClr>
                </a:solidFill>
              </a:rPr>
              <a:t>.)</a:t>
            </a:r>
          </a:p>
        </p:txBody>
      </p:sp>
      <p:sp>
        <p:nvSpPr>
          <p:cNvPr id="25" name="Document 24">
            <a:extLst>
              <a:ext uri="{FF2B5EF4-FFF2-40B4-BE49-F238E27FC236}">
                <a16:creationId xmlns:a16="http://schemas.microsoft.com/office/drawing/2014/main" id="{488149CF-317E-3241-AB44-8A41847433E9}"/>
              </a:ext>
            </a:extLst>
          </p:cNvPr>
          <p:cNvSpPr/>
          <p:nvPr/>
        </p:nvSpPr>
        <p:spPr>
          <a:xfrm>
            <a:off x="10044372" y="68389"/>
            <a:ext cx="1974364" cy="612648"/>
          </a:xfrm>
          <a:prstGeom prst="flowChartDocument">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Procédure de traitement</a:t>
            </a:r>
          </a:p>
        </p:txBody>
      </p:sp>
    </p:spTree>
    <p:extLst>
      <p:ext uri="{BB962C8B-B14F-4D97-AF65-F5344CB8AC3E}">
        <p14:creationId xmlns:p14="http://schemas.microsoft.com/office/powerpoint/2010/main" val="421307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BA40D4-7554-CF40-AE2B-65269597FEF3}"/>
              </a:ext>
            </a:extLst>
          </p:cNvPr>
          <p:cNvSpPr>
            <a:spLocks noGrp="1"/>
          </p:cNvSpPr>
          <p:nvPr>
            <p:ph type="title"/>
          </p:nvPr>
        </p:nvSpPr>
        <p:spPr>
          <a:xfrm>
            <a:off x="838200" y="184771"/>
            <a:ext cx="11218333" cy="496266"/>
          </a:xfrm>
        </p:spPr>
        <p:txBody>
          <a:bodyPr/>
          <a:lstStyle/>
          <a:p>
            <a:r>
              <a:rPr lang="fr-FR" dirty="0"/>
              <a:t>Apports du processus sentinelle intégré au plan d’aide</a:t>
            </a:r>
          </a:p>
        </p:txBody>
      </p:sp>
      <p:sp>
        <p:nvSpPr>
          <p:cNvPr id="4" name="Espace réservé du numéro de diapositive 3">
            <a:extLst>
              <a:ext uri="{FF2B5EF4-FFF2-40B4-BE49-F238E27FC236}">
                <a16:creationId xmlns:a16="http://schemas.microsoft.com/office/drawing/2014/main" id="{69283F7D-79A2-9149-B6B7-C78C82164E2F}"/>
              </a:ext>
            </a:extLst>
          </p:cNvPr>
          <p:cNvSpPr>
            <a:spLocks noGrp="1"/>
          </p:cNvSpPr>
          <p:nvPr>
            <p:ph type="sldNum" sz="quarter" idx="12"/>
          </p:nvPr>
        </p:nvSpPr>
        <p:spPr/>
        <p:txBody>
          <a:bodyPr/>
          <a:lstStyle/>
          <a:p>
            <a:fld id="{D4A93F63-F80C-8B45-B8A9-2835D8398727}" type="slidenum">
              <a:rPr lang="fr-FR" smtClean="0"/>
              <a:t>16</a:t>
            </a:fld>
            <a:endParaRPr lang="fr-FR"/>
          </a:p>
        </p:txBody>
      </p:sp>
      <p:sp>
        <p:nvSpPr>
          <p:cNvPr id="5" name="Rectangle 4">
            <a:extLst>
              <a:ext uri="{FF2B5EF4-FFF2-40B4-BE49-F238E27FC236}">
                <a16:creationId xmlns:a16="http://schemas.microsoft.com/office/drawing/2014/main" id="{9EDBB145-DD72-5E41-B8BF-A4C7DEB8B3B4}"/>
              </a:ext>
            </a:extLst>
          </p:cNvPr>
          <p:cNvSpPr/>
          <p:nvPr/>
        </p:nvSpPr>
        <p:spPr>
          <a:xfrm>
            <a:off x="69544" y="1235999"/>
            <a:ext cx="1813759" cy="646331"/>
          </a:xfrm>
          <a:prstGeom prst="rect">
            <a:avLst/>
          </a:prstGeom>
        </p:spPr>
        <p:txBody>
          <a:bodyPr wrap="square">
            <a:spAutoFit/>
          </a:bodyPr>
          <a:lstStyle/>
          <a:p>
            <a:pPr lvl="0">
              <a:defRPr/>
            </a:pPr>
            <a:r>
              <a:rPr lang="fr-FR" dirty="0"/>
              <a:t>Effectivité du plan d’aide</a:t>
            </a:r>
          </a:p>
        </p:txBody>
      </p:sp>
      <p:sp>
        <p:nvSpPr>
          <p:cNvPr id="6" name="Rectangle avec flèche vers la gauche 5">
            <a:extLst>
              <a:ext uri="{FF2B5EF4-FFF2-40B4-BE49-F238E27FC236}">
                <a16:creationId xmlns:a16="http://schemas.microsoft.com/office/drawing/2014/main" id="{AA37315D-BC4E-BE48-A925-10AC4C631465}"/>
              </a:ext>
            </a:extLst>
          </p:cNvPr>
          <p:cNvSpPr/>
          <p:nvPr/>
        </p:nvSpPr>
        <p:spPr>
          <a:xfrm>
            <a:off x="1475095" y="1161543"/>
            <a:ext cx="4972271" cy="646331"/>
          </a:xfrm>
          <a:prstGeom prst="leftArrowCallout">
            <a:avLst>
              <a:gd name="adj1" fmla="val 25000"/>
              <a:gd name="adj2" fmla="val 25000"/>
              <a:gd name="adj3" fmla="val 25000"/>
              <a:gd name="adj4" fmla="val 83896"/>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fr-FR" dirty="0">
                <a:solidFill>
                  <a:schemeClr val="bg1"/>
                </a:solidFill>
              </a:rPr>
              <a:t>Repérage sur les refus d’aide, écart avec le plan d’aide, non port de la TA …</a:t>
            </a:r>
          </a:p>
        </p:txBody>
      </p:sp>
      <p:sp>
        <p:nvSpPr>
          <p:cNvPr id="7" name="Rectangle 6">
            <a:extLst>
              <a:ext uri="{FF2B5EF4-FFF2-40B4-BE49-F238E27FC236}">
                <a16:creationId xmlns:a16="http://schemas.microsoft.com/office/drawing/2014/main" id="{6448357B-C10F-274B-9FC6-FD46557AD3EF}"/>
              </a:ext>
            </a:extLst>
          </p:cNvPr>
          <p:cNvSpPr/>
          <p:nvPr/>
        </p:nvSpPr>
        <p:spPr>
          <a:xfrm>
            <a:off x="416928" y="2415162"/>
            <a:ext cx="2004540" cy="646331"/>
          </a:xfrm>
          <a:prstGeom prst="rect">
            <a:avLst/>
          </a:prstGeom>
        </p:spPr>
        <p:txBody>
          <a:bodyPr wrap="square">
            <a:spAutoFit/>
          </a:bodyPr>
          <a:lstStyle/>
          <a:p>
            <a:r>
              <a:rPr lang="fr-FR" dirty="0"/>
              <a:t>Besoin de révision du plan d’aide</a:t>
            </a:r>
          </a:p>
        </p:txBody>
      </p:sp>
      <p:sp>
        <p:nvSpPr>
          <p:cNvPr id="8" name="Rectangle avec flèche vers la gauche 7">
            <a:extLst>
              <a:ext uri="{FF2B5EF4-FFF2-40B4-BE49-F238E27FC236}">
                <a16:creationId xmlns:a16="http://schemas.microsoft.com/office/drawing/2014/main" id="{B13A02DB-A816-954C-8EC9-1792B8D608E4}"/>
              </a:ext>
            </a:extLst>
          </p:cNvPr>
          <p:cNvSpPr/>
          <p:nvPr/>
        </p:nvSpPr>
        <p:spPr>
          <a:xfrm>
            <a:off x="2326901" y="2153487"/>
            <a:ext cx="3671073" cy="1247317"/>
          </a:xfrm>
          <a:prstGeom prst="leftArrowCallout">
            <a:avLst>
              <a:gd name="adj1" fmla="val 19570"/>
              <a:gd name="adj2" fmla="val 25000"/>
              <a:gd name="adj3" fmla="val 25000"/>
              <a:gd name="adj4" fmla="val 80667"/>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fr-FR" dirty="0">
                <a:solidFill>
                  <a:schemeClr val="bg1"/>
                </a:solidFill>
              </a:rPr>
              <a:t>Argumentaire complété d’un repérage sur les actes de la vie quotidienne, nutrition, mobilité, …</a:t>
            </a:r>
          </a:p>
        </p:txBody>
      </p:sp>
      <p:sp>
        <p:nvSpPr>
          <p:cNvPr id="9" name="Rectangle 8">
            <a:extLst>
              <a:ext uri="{FF2B5EF4-FFF2-40B4-BE49-F238E27FC236}">
                <a16:creationId xmlns:a16="http://schemas.microsoft.com/office/drawing/2014/main" id="{8E7A8766-0421-0D44-9D60-2D53BE2EED83}"/>
              </a:ext>
            </a:extLst>
          </p:cNvPr>
          <p:cNvSpPr/>
          <p:nvPr/>
        </p:nvSpPr>
        <p:spPr>
          <a:xfrm>
            <a:off x="49449" y="3613669"/>
            <a:ext cx="2004541" cy="646331"/>
          </a:xfrm>
          <a:prstGeom prst="rect">
            <a:avLst/>
          </a:prstGeom>
        </p:spPr>
        <p:txBody>
          <a:bodyPr wrap="square">
            <a:spAutoFit/>
          </a:bodyPr>
          <a:lstStyle/>
          <a:p>
            <a:r>
              <a:rPr lang="fr-FR" dirty="0"/>
              <a:t>Besoin d’aides techniques</a:t>
            </a:r>
          </a:p>
        </p:txBody>
      </p:sp>
      <p:sp>
        <p:nvSpPr>
          <p:cNvPr id="10" name="Rectangle avec flèche vers la gauche 9">
            <a:extLst>
              <a:ext uri="{FF2B5EF4-FFF2-40B4-BE49-F238E27FC236}">
                <a16:creationId xmlns:a16="http://schemas.microsoft.com/office/drawing/2014/main" id="{45E44BFF-D881-3544-903C-B0EB002968B8}"/>
              </a:ext>
            </a:extLst>
          </p:cNvPr>
          <p:cNvSpPr/>
          <p:nvPr/>
        </p:nvSpPr>
        <p:spPr>
          <a:xfrm>
            <a:off x="1616665" y="3614321"/>
            <a:ext cx="6256866" cy="748916"/>
          </a:xfrm>
          <a:prstGeom prst="leftArrowCallout">
            <a:avLst>
              <a:gd name="adj1" fmla="val 25000"/>
              <a:gd name="adj2" fmla="val 25000"/>
              <a:gd name="adj3" fmla="val 25000"/>
              <a:gd name="adj4" fmla="val 83896"/>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fr-FR" dirty="0">
                <a:solidFill>
                  <a:schemeClr val="bg1"/>
                </a:solidFill>
              </a:rPr>
              <a:t>Argumentaire complété d’un repérage sur la chute, les problèmes de mobilités, l’aménagement du logement</a:t>
            </a:r>
          </a:p>
        </p:txBody>
      </p:sp>
      <p:sp>
        <p:nvSpPr>
          <p:cNvPr id="11" name="Rectangle 10">
            <a:extLst>
              <a:ext uri="{FF2B5EF4-FFF2-40B4-BE49-F238E27FC236}">
                <a16:creationId xmlns:a16="http://schemas.microsoft.com/office/drawing/2014/main" id="{E0B721A4-0856-E145-8538-3215110CCB8F}"/>
              </a:ext>
            </a:extLst>
          </p:cNvPr>
          <p:cNvSpPr/>
          <p:nvPr/>
        </p:nvSpPr>
        <p:spPr>
          <a:xfrm>
            <a:off x="961554" y="4791003"/>
            <a:ext cx="1793779" cy="646331"/>
          </a:xfrm>
          <a:prstGeom prst="rect">
            <a:avLst/>
          </a:prstGeom>
        </p:spPr>
        <p:txBody>
          <a:bodyPr wrap="square">
            <a:spAutoFit/>
          </a:bodyPr>
          <a:lstStyle/>
          <a:p>
            <a:r>
              <a:rPr lang="fr-FR" dirty="0"/>
              <a:t>Besoin d’aides aux aidants</a:t>
            </a:r>
          </a:p>
        </p:txBody>
      </p:sp>
      <p:sp>
        <p:nvSpPr>
          <p:cNvPr id="12" name="Rectangle avec flèche vers la gauche 11">
            <a:extLst>
              <a:ext uri="{FF2B5EF4-FFF2-40B4-BE49-F238E27FC236}">
                <a16:creationId xmlns:a16="http://schemas.microsoft.com/office/drawing/2014/main" id="{B24CF87A-ABE5-B142-99A6-CB0528BDA0C3}"/>
              </a:ext>
            </a:extLst>
          </p:cNvPr>
          <p:cNvSpPr/>
          <p:nvPr/>
        </p:nvSpPr>
        <p:spPr>
          <a:xfrm>
            <a:off x="2893262" y="4656969"/>
            <a:ext cx="4642071" cy="914400"/>
          </a:xfrm>
          <a:prstGeom prst="leftArrowCallout">
            <a:avLst>
              <a:gd name="adj1" fmla="val 25000"/>
              <a:gd name="adj2" fmla="val 25000"/>
              <a:gd name="adj3" fmla="val 25000"/>
              <a:gd name="adj4" fmla="val 83896"/>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bg1"/>
                </a:solidFill>
              </a:rPr>
              <a:t>Argumentaire complété d’un repérage relatif aux relations sociales et familiales</a:t>
            </a:r>
          </a:p>
        </p:txBody>
      </p:sp>
      <p:sp>
        <p:nvSpPr>
          <p:cNvPr id="13" name="Rectangle 12">
            <a:extLst>
              <a:ext uri="{FF2B5EF4-FFF2-40B4-BE49-F238E27FC236}">
                <a16:creationId xmlns:a16="http://schemas.microsoft.com/office/drawing/2014/main" id="{7CDBBBD4-CA5C-904E-A367-0FA6A642F6CC}"/>
              </a:ext>
            </a:extLst>
          </p:cNvPr>
          <p:cNvSpPr/>
          <p:nvPr/>
        </p:nvSpPr>
        <p:spPr>
          <a:xfrm>
            <a:off x="80767" y="6098845"/>
            <a:ext cx="1258165" cy="369332"/>
          </a:xfrm>
          <a:prstGeom prst="rect">
            <a:avLst/>
          </a:prstGeom>
        </p:spPr>
        <p:txBody>
          <a:bodyPr wrap="none">
            <a:spAutoFit/>
          </a:bodyPr>
          <a:lstStyle/>
          <a:p>
            <a:r>
              <a:rPr lang="fr-FR" dirty="0"/>
              <a:t>Prévention </a:t>
            </a:r>
          </a:p>
        </p:txBody>
      </p:sp>
      <p:sp>
        <p:nvSpPr>
          <p:cNvPr id="14" name="Rectangle avec flèche vers la gauche 13">
            <a:extLst>
              <a:ext uri="{FF2B5EF4-FFF2-40B4-BE49-F238E27FC236}">
                <a16:creationId xmlns:a16="http://schemas.microsoft.com/office/drawing/2014/main" id="{3C0E9718-C9E1-BA4B-8133-BCA7F8C31650}"/>
              </a:ext>
            </a:extLst>
          </p:cNvPr>
          <p:cNvSpPr/>
          <p:nvPr/>
        </p:nvSpPr>
        <p:spPr>
          <a:xfrm>
            <a:off x="1520808" y="5826311"/>
            <a:ext cx="6367787" cy="914400"/>
          </a:xfrm>
          <a:prstGeom prst="leftArrowCallout">
            <a:avLst>
              <a:gd name="adj1" fmla="val 25000"/>
              <a:gd name="adj2" fmla="val 25000"/>
              <a:gd name="adj3" fmla="val 25000"/>
              <a:gd name="adj4" fmla="val 83896"/>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fr-FR" dirty="0">
                <a:solidFill>
                  <a:schemeClr val="bg1"/>
                </a:solidFill>
              </a:rPr>
              <a:t>Argumentaire appuyé sur le repérage de besoins pouvant être traités avec des ateliers de prévention : mobilité, trouble de l’équilibre, nutrition, addiction, …</a:t>
            </a:r>
          </a:p>
        </p:txBody>
      </p:sp>
      <p:sp>
        <p:nvSpPr>
          <p:cNvPr id="16" name="Explosion 2 15">
            <a:extLst>
              <a:ext uri="{FF2B5EF4-FFF2-40B4-BE49-F238E27FC236}">
                <a16:creationId xmlns:a16="http://schemas.microsoft.com/office/drawing/2014/main" id="{2FB8593A-D7E6-2946-A5A7-3E3A6339A54D}"/>
              </a:ext>
            </a:extLst>
          </p:cNvPr>
          <p:cNvSpPr/>
          <p:nvPr/>
        </p:nvSpPr>
        <p:spPr>
          <a:xfrm>
            <a:off x="9175307" y="5217237"/>
            <a:ext cx="2791135" cy="1813746"/>
          </a:xfrm>
          <a:prstGeom prst="irregularSeal2">
            <a:avLst/>
          </a:prstGeom>
          <a:solidFill>
            <a:schemeClr val="accent4">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6">
                    <a:lumMod val="50000"/>
                  </a:schemeClr>
                </a:solidFill>
              </a:rPr>
              <a:t>Intervenir « au bon moment »</a:t>
            </a:r>
          </a:p>
        </p:txBody>
      </p:sp>
      <p:sp>
        <p:nvSpPr>
          <p:cNvPr id="17" name="Rectangle 16">
            <a:extLst>
              <a:ext uri="{FF2B5EF4-FFF2-40B4-BE49-F238E27FC236}">
                <a16:creationId xmlns:a16="http://schemas.microsoft.com/office/drawing/2014/main" id="{92DC7C7B-E57D-BE49-AF05-6B42B402F848}"/>
              </a:ext>
            </a:extLst>
          </p:cNvPr>
          <p:cNvSpPr/>
          <p:nvPr/>
        </p:nvSpPr>
        <p:spPr>
          <a:xfrm>
            <a:off x="10458215" y="946559"/>
            <a:ext cx="1488701" cy="923330"/>
          </a:xfrm>
          <a:prstGeom prst="rect">
            <a:avLst/>
          </a:prstGeom>
        </p:spPr>
        <p:txBody>
          <a:bodyPr wrap="square">
            <a:spAutoFit/>
          </a:bodyPr>
          <a:lstStyle/>
          <a:p>
            <a:r>
              <a:rPr lang="fr-FR" dirty="0"/>
              <a:t>Prévention du risque professionnel</a:t>
            </a:r>
          </a:p>
        </p:txBody>
      </p:sp>
      <p:sp>
        <p:nvSpPr>
          <p:cNvPr id="19" name="Rectangle avec flèche vers la droite 18">
            <a:extLst>
              <a:ext uri="{FF2B5EF4-FFF2-40B4-BE49-F238E27FC236}">
                <a16:creationId xmlns:a16="http://schemas.microsoft.com/office/drawing/2014/main" id="{D22273C3-5F57-994C-BBD8-948B3D24FDD2}"/>
              </a:ext>
            </a:extLst>
          </p:cNvPr>
          <p:cNvSpPr/>
          <p:nvPr/>
        </p:nvSpPr>
        <p:spPr>
          <a:xfrm>
            <a:off x="7179733" y="963615"/>
            <a:ext cx="3138630" cy="866985"/>
          </a:xfrm>
          <a:prstGeom prst="rightArrowCallout">
            <a:avLst>
              <a:gd name="adj1" fmla="val 25000"/>
              <a:gd name="adj2" fmla="val 25000"/>
              <a:gd name="adj3" fmla="val 25000"/>
              <a:gd name="adj4" fmla="val 80930"/>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Repérage de l’état du logement, des équipements …</a:t>
            </a:r>
          </a:p>
        </p:txBody>
      </p:sp>
      <p:sp>
        <p:nvSpPr>
          <p:cNvPr id="20" name="Rectangle 19">
            <a:extLst>
              <a:ext uri="{FF2B5EF4-FFF2-40B4-BE49-F238E27FC236}">
                <a16:creationId xmlns:a16="http://schemas.microsoft.com/office/drawing/2014/main" id="{D0C3210E-7EDB-8E48-BAA7-7920B8392E37}"/>
              </a:ext>
            </a:extLst>
          </p:cNvPr>
          <p:cNvSpPr/>
          <p:nvPr/>
        </p:nvSpPr>
        <p:spPr>
          <a:xfrm>
            <a:off x="9885669" y="2346913"/>
            <a:ext cx="2101343" cy="369332"/>
          </a:xfrm>
          <a:prstGeom prst="rect">
            <a:avLst/>
          </a:prstGeom>
        </p:spPr>
        <p:txBody>
          <a:bodyPr wrap="square">
            <a:spAutoFit/>
          </a:bodyPr>
          <a:lstStyle/>
          <a:p>
            <a:r>
              <a:rPr lang="fr-FR" dirty="0"/>
              <a:t>Professionnalisation</a:t>
            </a:r>
          </a:p>
        </p:txBody>
      </p:sp>
      <p:sp>
        <p:nvSpPr>
          <p:cNvPr id="21" name="Rectangle avec flèche vers la droite 20">
            <a:extLst>
              <a:ext uri="{FF2B5EF4-FFF2-40B4-BE49-F238E27FC236}">
                <a16:creationId xmlns:a16="http://schemas.microsoft.com/office/drawing/2014/main" id="{2102AD79-9393-C741-8D64-DC037C38DD0A}"/>
              </a:ext>
            </a:extLst>
          </p:cNvPr>
          <p:cNvSpPr/>
          <p:nvPr/>
        </p:nvSpPr>
        <p:spPr>
          <a:xfrm>
            <a:off x="6311289" y="2048152"/>
            <a:ext cx="3553810" cy="965540"/>
          </a:xfrm>
          <a:prstGeom prst="rightArrowCallout">
            <a:avLst>
              <a:gd name="adj1" fmla="val 25000"/>
              <a:gd name="adj2" fmla="val 25000"/>
              <a:gd name="adj3" fmla="val 25000"/>
              <a:gd name="adj4" fmla="val 75859"/>
            </a:avLst>
          </a:prstGeom>
          <a:solidFill>
            <a:srgbClr val="92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Grille en soutien</a:t>
            </a:r>
          </a:p>
          <a:p>
            <a:pPr algn="ctr"/>
            <a:r>
              <a:rPr lang="fr-FR" dirty="0">
                <a:solidFill>
                  <a:schemeClr val="bg1"/>
                </a:solidFill>
              </a:rPr>
              <a:t>Mode opératoire</a:t>
            </a:r>
          </a:p>
          <a:p>
            <a:pPr algn="ctr"/>
            <a:r>
              <a:rPr lang="fr-FR" dirty="0">
                <a:solidFill>
                  <a:schemeClr val="bg1"/>
                </a:solidFill>
              </a:rPr>
              <a:t>Sensibilisation aux risques</a:t>
            </a:r>
          </a:p>
        </p:txBody>
      </p:sp>
      <p:sp>
        <p:nvSpPr>
          <p:cNvPr id="22" name="Rectangle 21">
            <a:extLst>
              <a:ext uri="{FF2B5EF4-FFF2-40B4-BE49-F238E27FC236}">
                <a16:creationId xmlns:a16="http://schemas.microsoft.com/office/drawing/2014/main" id="{700B8961-45B5-B14C-9A3A-153282B1C297}"/>
              </a:ext>
            </a:extLst>
          </p:cNvPr>
          <p:cNvSpPr/>
          <p:nvPr/>
        </p:nvSpPr>
        <p:spPr>
          <a:xfrm>
            <a:off x="10560271" y="3242306"/>
            <a:ext cx="1496262" cy="646331"/>
          </a:xfrm>
          <a:prstGeom prst="rect">
            <a:avLst/>
          </a:prstGeom>
        </p:spPr>
        <p:txBody>
          <a:bodyPr wrap="square">
            <a:spAutoFit/>
          </a:bodyPr>
          <a:lstStyle/>
          <a:p>
            <a:r>
              <a:rPr lang="fr-FR" dirty="0"/>
              <a:t>Coordination locale</a:t>
            </a:r>
          </a:p>
        </p:txBody>
      </p:sp>
      <p:sp>
        <p:nvSpPr>
          <p:cNvPr id="23" name="Rectangle avec flèche vers la droite 22">
            <a:extLst>
              <a:ext uri="{FF2B5EF4-FFF2-40B4-BE49-F238E27FC236}">
                <a16:creationId xmlns:a16="http://schemas.microsoft.com/office/drawing/2014/main" id="{56C52FD2-9AFA-4845-82E5-52DEE8EEE015}"/>
              </a:ext>
            </a:extLst>
          </p:cNvPr>
          <p:cNvSpPr/>
          <p:nvPr/>
        </p:nvSpPr>
        <p:spPr>
          <a:xfrm>
            <a:off x="8088194" y="3153980"/>
            <a:ext cx="2371024" cy="914401"/>
          </a:xfrm>
          <a:prstGeom prst="rightArrowCallout">
            <a:avLst>
              <a:gd name="adj1" fmla="val 25000"/>
              <a:gd name="adj2" fmla="val 25000"/>
              <a:gd name="adj3" fmla="val 25000"/>
              <a:gd name="adj4" fmla="val 75859"/>
            </a:avLst>
          </a:prstGeom>
          <a:solidFill>
            <a:srgbClr val="92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Historisation des repérages, aide à la décision</a:t>
            </a:r>
          </a:p>
        </p:txBody>
      </p:sp>
      <p:sp>
        <p:nvSpPr>
          <p:cNvPr id="24" name="Rectangle 23">
            <a:extLst>
              <a:ext uri="{FF2B5EF4-FFF2-40B4-BE49-F238E27FC236}">
                <a16:creationId xmlns:a16="http://schemas.microsoft.com/office/drawing/2014/main" id="{A6213F54-A175-DA40-8A71-85F15C74A474}"/>
              </a:ext>
            </a:extLst>
          </p:cNvPr>
          <p:cNvSpPr/>
          <p:nvPr/>
        </p:nvSpPr>
        <p:spPr>
          <a:xfrm>
            <a:off x="10936340" y="4467837"/>
            <a:ext cx="1496262" cy="646331"/>
          </a:xfrm>
          <a:prstGeom prst="rect">
            <a:avLst/>
          </a:prstGeom>
        </p:spPr>
        <p:txBody>
          <a:bodyPr wrap="square">
            <a:spAutoFit/>
          </a:bodyPr>
          <a:lstStyle/>
          <a:p>
            <a:r>
              <a:rPr lang="fr-FR" dirty="0"/>
              <a:t>Relation bénéficiaire</a:t>
            </a:r>
          </a:p>
        </p:txBody>
      </p:sp>
      <p:sp>
        <p:nvSpPr>
          <p:cNvPr id="25" name="Rectangle avec flèche vers la droite 24">
            <a:extLst>
              <a:ext uri="{FF2B5EF4-FFF2-40B4-BE49-F238E27FC236}">
                <a16:creationId xmlns:a16="http://schemas.microsoft.com/office/drawing/2014/main" id="{90FC6E76-D793-A640-9610-2AD30C77AE3B}"/>
              </a:ext>
            </a:extLst>
          </p:cNvPr>
          <p:cNvSpPr/>
          <p:nvPr/>
        </p:nvSpPr>
        <p:spPr>
          <a:xfrm>
            <a:off x="7673262" y="4466134"/>
            <a:ext cx="3263079" cy="899861"/>
          </a:xfrm>
          <a:prstGeom prst="rightArrowCallout">
            <a:avLst>
              <a:gd name="adj1" fmla="val 25000"/>
              <a:gd name="adj2" fmla="val 25000"/>
              <a:gd name="adj3" fmla="val 25000"/>
              <a:gd name="adj4" fmla="val 82605"/>
            </a:avLst>
          </a:prstGeom>
          <a:solidFill>
            <a:srgbClr val="92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Un interlocuteur désigné</a:t>
            </a:r>
          </a:p>
          <a:p>
            <a:pPr algn="ctr"/>
            <a:r>
              <a:rPr lang="fr-FR" dirty="0">
                <a:solidFill>
                  <a:schemeClr val="bg1"/>
                </a:solidFill>
              </a:rPr>
              <a:t>Des VAD si besoin</a:t>
            </a:r>
          </a:p>
        </p:txBody>
      </p:sp>
    </p:spTree>
    <p:extLst>
      <p:ext uri="{BB962C8B-B14F-4D97-AF65-F5344CB8AC3E}">
        <p14:creationId xmlns:p14="http://schemas.microsoft.com/office/powerpoint/2010/main" val="3586792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0FC866-FFB2-D94C-875A-702158B35277}"/>
              </a:ext>
            </a:extLst>
          </p:cNvPr>
          <p:cNvSpPr>
            <a:spLocks noGrp="1"/>
          </p:cNvSpPr>
          <p:nvPr>
            <p:ph type="title"/>
          </p:nvPr>
        </p:nvSpPr>
        <p:spPr/>
        <p:txBody>
          <a:bodyPr/>
          <a:lstStyle/>
          <a:p>
            <a:r>
              <a:rPr lang="fr-FR" dirty="0"/>
              <a:t>Retours d’évaluations</a:t>
            </a:r>
          </a:p>
        </p:txBody>
      </p:sp>
      <p:sp>
        <p:nvSpPr>
          <p:cNvPr id="4" name="Espace réservé du numéro de diapositive 3">
            <a:extLst>
              <a:ext uri="{FF2B5EF4-FFF2-40B4-BE49-F238E27FC236}">
                <a16:creationId xmlns:a16="http://schemas.microsoft.com/office/drawing/2014/main" id="{DF1D03AE-4F6C-0A40-B83A-694702EBE76D}"/>
              </a:ext>
            </a:extLst>
          </p:cNvPr>
          <p:cNvSpPr>
            <a:spLocks noGrp="1"/>
          </p:cNvSpPr>
          <p:nvPr>
            <p:ph type="sldNum" sz="quarter" idx="12"/>
          </p:nvPr>
        </p:nvSpPr>
        <p:spPr/>
        <p:txBody>
          <a:bodyPr/>
          <a:lstStyle/>
          <a:p>
            <a:fld id="{D4A93F63-F80C-8B45-B8A9-2835D8398727}" type="slidenum">
              <a:rPr lang="fr-FR" smtClean="0"/>
              <a:t>17</a:t>
            </a:fld>
            <a:endParaRPr lang="fr-FR"/>
          </a:p>
        </p:txBody>
      </p:sp>
      <p:pic>
        <p:nvPicPr>
          <p:cNvPr id="8" name="Image 7">
            <a:extLst>
              <a:ext uri="{FF2B5EF4-FFF2-40B4-BE49-F238E27FC236}">
                <a16:creationId xmlns:a16="http://schemas.microsoft.com/office/drawing/2014/main" id="{67FF07A3-DD06-BB4C-AFE7-BC4409967C5E}"/>
              </a:ext>
            </a:extLst>
          </p:cNvPr>
          <p:cNvPicPr>
            <a:picLocks noChangeAspect="1"/>
          </p:cNvPicPr>
          <p:nvPr/>
        </p:nvPicPr>
        <p:blipFill rotWithShape="1">
          <a:blip r:embed="rId3"/>
          <a:srcRect b="22969"/>
          <a:stretch/>
        </p:blipFill>
        <p:spPr>
          <a:xfrm>
            <a:off x="8268061" y="928646"/>
            <a:ext cx="1754114" cy="751729"/>
          </a:xfrm>
          <a:prstGeom prst="rect">
            <a:avLst/>
          </a:prstGeom>
        </p:spPr>
      </p:pic>
      <p:pic>
        <p:nvPicPr>
          <p:cNvPr id="9" name="Image 8">
            <a:extLst>
              <a:ext uri="{FF2B5EF4-FFF2-40B4-BE49-F238E27FC236}">
                <a16:creationId xmlns:a16="http://schemas.microsoft.com/office/drawing/2014/main" id="{B11A8B61-531C-FF4E-A006-F49B013D733E}"/>
              </a:ext>
            </a:extLst>
          </p:cNvPr>
          <p:cNvPicPr>
            <a:picLocks noChangeAspect="1"/>
          </p:cNvPicPr>
          <p:nvPr/>
        </p:nvPicPr>
        <p:blipFill>
          <a:blip r:embed="rId4"/>
          <a:stretch>
            <a:fillRect/>
          </a:stretch>
        </p:blipFill>
        <p:spPr>
          <a:xfrm>
            <a:off x="4980570" y="918046"/>
            <a:ext cx="1231900" cy="889000"/>
          </a:xfrm>
          <a:prstGeom prst="rect">
            <a:avLst/>
          </a:prstGeom>
        </p:spPr>
      </p:pic>
      <p:sp>
        <p:nvSpPr>
          <p:cNvPr id="3" name="ZoneTexte 2">
            <a:extLst>
              <a:ext uri="{FF2B5EF4-FFF2-40B4-BE49-F238E27FC236}">
                <a16:creationId xmlns:a16="http://schemas.microsoft.com/office/drawing/2014/main" id="{DF3DE67E-F0B3-644B-BB8E-E98569D0352C}"/>
              </a:ext>
            </a:extLst>
          </p:cNvPr>
          <p:cNvSpPr txBox="1"/>
          <p:nvPr/>
        </p:nvSpPr>
        <p:spPr>
          <a:xfrm>
            <a:off x="209005" y="1177880"/>
            <a:ext cx="4421403" cy="369332"/>
          </a:xfrm>
          <a:prstGeom prst="rect">
            <a:avLst/>
          </a:prstGeom>
          <a:noFill/>
        </p:spPr>
        <p:txBody>
          <a:bodyPr wrap="none" rtlCol="0">
            <a:spAutoFit/>
          </a:bodyPr>
          <a:lstStyle/>
          <a:p>
            <a:r>
              <a:rPr lang="fr-FR" dirty="0"/>
              <a:t>Des évaluations réalisées par des sociologues</a:t>
            </a:r>
          </a:p>
        </p:txBody>
      </p:sp>
      <p:sp>
        <p:nvSpPr>
          <p:cNvPr id="10" name="ZoneTexte 9">
            <a:extLst>
              <a:ext uri="{FF2B5EF4-FFF2-40B4-BE49-F238E27FC236}">
                <a16:creationId xmlns:a16="http://schemas.microsoft.com/office/drawing/2014/main" id="{6639B811-92D4-F040-BA51-0F5484CA84B6}"/>
              </a:ext>
            </a:extLst>
          </p:cNvPr>
          <p:cNvSpPr txBox="1"/>
          <p:nvPr/>
        </p:nvSpPr>
        <p:spPr>
          <a:xfrm>
            <a:off x="6245855" y="918046"/>
            <a:ext cx="1572928" cy="815608"/>
          </a:xfrm>
          <a:prstGeom prst="rect">
            <a:avLst/>
          </a:prstGeom>
          <a:noFill/>
        </p:spPr>
        <p:txBody>
          <a:bodyPr wrap="square" rtlCol="0">
            <a:spAutoFit/>
          </a:bodyPr>
          <a:lstStyle/>
          <a:p>
            <a:r>
              <a:rPr lang="fr-FR" dirty="0"/>
              <a:t>dans le cadre de IsèreADOM </a:t>
            </a:r>
            <a:r>
              <a:rPr lang="fr-FR" sz="1100" dirty="0"/>
              <a:t>(2020) </a:t>
            </a:r>
            <a:endParaRPr lang="fr-FR" dirty="0"/>
          </a:p>
        </p:txBody>
      </p:sp>
      <p:sp>
        <p:nvSpPr>
          <p:cNvPr id="11" name="ZoneTexte 10">
            <a:extLst>
              <a:ext uri="{FF2B5EF4-FFF2-40B4-BE49-F238E27FC236}">
                <a16:creationId xmlns:a16="http://schemas.microsoft.com/office/drawing/2014/main" id="{C6BB8AC3-0401-A846-B528-092A1D793E5A}"/>
              </a:ext>
            </a:extLst>
          </p:cNvPr>
          <p:cNvSpPr txBox="1"/>
          <p:nvPr/>
        </p:nvSpPr>
        <p:spPr>
          <a:xfrm>
            <a:off x="10114941" y="864767"/>
            <a:ext cx="1868054" cy="815608"/>
          </a:xfrm>
          <a:prstGeom prst="rect">
            <a:avLst/>
          </a:prstGeom>
          <a:noFill/>
        </p:spPr>
        <p:txBody>
          <a:bodyPr wrap="square" rtlCol="0">
            <a:spAutoFit/>
          </a:bodyPr>
          <a:lstStyle/>
          <a:p>
            <a:r>
              <a:rPr lang="fr-FR" dirty="0"/>
              <a:t>dans le cadre du projet UNA AURA </a:t>
            </a:r>
          </a:p>
          <a:p>
            <a:r>
              <a:rPr lang="fr-FR" sz="1100" dirty="0"/>
              <a:t>(mai 2021)</a:t>
            </a:r>
          </a:p>
        </p:txBody>
      </p:sp>
      <p:graphicFrame>
        <p:nvGraphicFramePr>
          <p:cNvPr id="12" name="Tableau 12">
            <a:extLst>
              <a:ext uri="{FF2B5EF4-FFF2-40B4-BE49-F238E27FC236}">
                <a16:creationId xmlns:a16="http://schemas.microsoft.com/office/drawing/2014/main" id="{A3F89CAD-2691-744A-8B3B-838938250406}"/>
              </a:ext>
            </a:extLst>
          </p:cNvPr>
          <p:cNvGraphicFramePr>
            <a:graphicFrameLocks noGrp="1"/>
          </p:cNvGraphicFramePr>
          <p:nvPr>
            <p:extLst>
              <p:ext uri="{D42A27DB-BD31-4B8C-83A1-F6EECF244321}">
                <p14:modId xmlns:p14="http://schemas.microsoft.com/office/powerpoint/2010/main" val="1992087741"/>
              </p:ext>
            </p:extLst>
          </p:nvPr>
        </p:nvGraphicFramePr>
        <p:xfrm>
          <a:off x="322938" y="1970663"/>
          <a:ext cx="11471665" cy="4785360"/>
        </p:xfrm>
        <a:graphic>
          <a:graphicData uri="http://schemas.openxmlformats.org/drawingml/2006/table">
            <a:tbl>
              <a:tblPr firstRow="1" bandRow="1">
                <a:tableStyleId>{2D5ABB26-0587-4C30-8999-92F81FD0307C}</a:tableStyleId>
              </a:tblPr>
              <a:tblGrid>
                <a:gridCol w="1492982">
                  <a:extLst>
                    <a:ext uri="{9D8B030D-6E8A-4147-A177-3AD203B41FA5}">
                      <a16:colId xmlns:a16="http://schemas.microsoft.com/office/drawing/2014/main" val="1545588124"/>
                    </a:ext>
                  </a:extLst>
                </a:gridCol>
                <a:gridCol w="2648461">
                  <a:extLst>
                    <a:ext uri="{9D8B030D-6E8A-4147-A177-3AD203B41FA5}">
                      <a16:colId xmlns:a16="http://schemas.microsoft.com/office/drawing/2014/main" val="306952783"/>
                    </a:ext>
                  </a:extLst>
                </a:gridCol>
                <a:gridCol w="270236">
                  <a:extLst>
                    <a:ext uri="{9D8B030D-6E8A-4147-A177-3AD203B41FA5}">
                      <a16:colId xmlns:a16="http://schemas.microsoft.com/office/drawing/2014/main" val="3270000051"/>
                    </a:ext>
                  </a:extLst>
                </a:gridCol>
                <a:gridCol w="7059986">
                  <a:extLst>
                    <a:ext uri="{9D8B030D-6E8A-4147-A177-3AD203B41FA5}">
                      <a16:colId xmlns:a16="http://schemas.microsoft.com/office/drawing/2014/main" val="776937699"/>
                    </a:ext>
                  </a:extLst>
                </a:gridCol>
              </a:tblGrid>
              <a:tr h="0">
                <a:tc>
                  <a:txBody>
                    <a:bodyPr/>
                    <a:lstStyle/>
                    <a:p>
                      <a:r>
                        <a:rPr lang="fr-FR" sz="1600" b="0" dirty="0"/>
                        <a:t>Identité professionnelle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fr-FR" sz="1600" b="0" dirty="0"/>
                        <a:t>Valorisation du travail des 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kern="1200" dirty="0">
                          <a:solidFill>
                            <a:schemeClr val="tx1"/>
                          </a:solidFill>
                          <a:effectLst/>
                        </a:rPr>
                        <a:t>Valorisation par la visibilité́ sur leurs tâches et leur rôle de repérage quotidien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kern="1200" dirty="0">
                          <a:solidFill>
                            <a:schemeClr val="tx1"/>
                          </a:solidFill>
                          <a:effectLst/>
                        </a:rPr>
                        <a:t>Renforcement du rôle de prévention des AD</a:t>
                      </a:r>
                      <a:endParaRPr lang="fr-FR" sz="1600" b="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7843915"/>
                  </a:ext>
                </a:extLst>
              </a:tr>
              <a:tr h="370840">
                <a:tc>
                  <a:txBody>
                    <a:bodyPr/>
                    <a:lstStyle/>
                    <a:p>
                      <a:endParaRPr lang="fr-FR"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fr-FR" sz="1600" b="0" dirty="0"/>
                        <a:t>Traçabilité et enjeux de responsabilité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effectLst/>
                        </a:rPr>
                        <a:t>La production d’informations permet de dégager une intervenante d’une forme de </a:t>
                      </a:r>
                      <a:r>
                        <a:rPr lang="fr-FR" sz="1600" b="0" kern="1200" dirty="0">
                          <a:solidFill>
                            <a:schemeClr val="tx1"/>
                          </a:solidFill>
                          <a:effectLst/>
                        </a:rPr>
                        <a:t>responsabilité́ ou par extension de responsabiliser les autres parties prenantes</a:t>
                      </a:r>
                      <a:endParaRPr lang="fr-FR" sz="1600" b="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1809291"/>
                  </a:ext>
                </a:extLst>
              </a:tr>
              <a:tr h="185670">
                <a:tc>
                  <a:txBody>
                    <a:bodyPr/>
                    <a:lstStyle/>
                    <a:p>
                      <a:r>
                        <a:rPr lang="fr-FR" sz="1600" b="0" dirty="0"/>
                        <a:t>Relation bénéficiaire 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fr-FR" sz="1600" b="0" dirty="0"/>
                        <a:t>Relations avec le bénéficiaire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0" dirty="0"/>
                        <a:t>Eviter le sentiment de « flicage » du bénéficiaire – déculpabiliser en plaçant ce rôle dans un processus global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0006001"/>
                  </a:ext>
                </a:extLst>
              </a:tr>
              <a:tr h="370840">
                <a:tc>
                  <a:txBody>
                    <a:bodyPr/>
                    <a:lstStyle/>
                    <a:p>
                      <a:r>
                        <a:rPr lang="fr-FR" sz="1600" b="0" dirty="0"/>
                        <a:t>famille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t>Relations avec la famille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effectLst/>
                        </a:rPr>
                        <a:t>Meilleure relation avec les familles (suivi, échange en cas de troubles nouveaux surtout si elle est loin…) - </a:t>
                      </a:r>
                      <a:r>
                        <a:rPr lang="fr-FR" sz="1600" b="0" dirty="0"/>
                        <a:t>(cas IsèreADOM)</a:t>
                      </a:r>
                      <a:endParaRPr lang="fr-FR" sz="16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1342542"/>
                  </a:ext>
                </a:extLst>
              </a:tr>
              <a:tr h="370840">
                <a:tc>
                  <a:txBody>
                    <a:bodyPr/>
                    <a:lstStyle/>
                    <a:p>
                      <a:r>
                        <a:rPr lang="fr-FR" sz="1600" b="0" dirty="0"/>
                        <a:t>Intégration / l’écosystème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t>Prise en main par les acteurs (cas IsèreADOM)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effectLst/>
                        </a:rPr>
                        <a:t>Le </a:t>
                      </a:r>
                      <a:r>
                        <a:rPr lang="fr-FR" sz="1600" b="0" kern="1200" dirty="0">
                          <a:solidFill>
                            <a:schemeClr val="tx1"/>
                          </a:solidFill>
                          <a:effectLst/>
                        </a:rPr>
                        <a:t>manque d’implication, en particulier des partenaires, IDEL et MT, </a:t>
                      </a:r>
                      <a:r>
                        <a:rPr lang="fr-FR" sz="1600" kern="1200" dirty="0">
                          <a:solidFill>
                            <a:schemeClr val="tx1"/>
                          </a:solidFill>
                          <a:effectLst/>
                        </a:rPr>
                        <a:t>est récurrent et démotive des structures qui ne souhaitent pas fonctionner en « vase clos ». </a:t>
                      </a:r>
                      <a:endParaRPr lang="fr-FR" sz="16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6257281"/>
                  </a:ext>
                </a:extLst>
              </a:tr>
              <a:tr h="370840">
                <a:tc>
                  <a:txBody>
                    <a:bodyPr/>
                    <a:lstStyle/>
                    <a:p>
                      <a:endParaRPr lang="fr-FR"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effectLst/>
                        </a:rPr>
                        <a:t>Support de coordination et de concertation </a:t>
                      </a:r>
                      <a:endParaRPr lang="fr-FR" sz="16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effectLst/>
                        </a:rPr>
                        <a:t>Permet de croiser les regards, il y a une traçabilité et l’historisation des repérages – meilleure prise en compte par les autres acteurs de la prise en charge</a:t>
                      </a:r>
                      <a:endParaRPr lang="fr-FR" sz="16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7438280"/>
                  </a:ext>
                </a:extLst>
              </a:tr>
              <a:tr h="370840">
                <a:tc>
                  <a:txBody>
                    <a:bodyPr/>
                    <a:lstStyle/>
                    <a:p>
                      <a:r>
                        <a:rPr lang="fr-FR" sz="1600" b="0" dirty="0"/>
                        <a:t>Organisation interne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600" b="0" dirty="0"/>
                        <a:t>Soutien du déploiement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fr-FR" sz="1600" b="0" dirty="0"/>
                        <a:t>Besoin de sensibilisation / formation régulièrement</a:t>
                      </a:r>
                    </a:p>
                    <a:p>
                      <a:r>
                        <a:rPr lang="fr-FR" sz="1600" b="0" dirty="0"/>
                        <a:t>Ne pas rompre le lien oral entre l’AD et son responsable </a:t>
                      </a:r>
                    </a:p>
                    <a:p>
                      <a:r>
                        <a:rPr lang="fr-FR" sz="1600" b="0" dirty="0"/>
                        <a:t>Mieux faire valoir l’apport vis-à-vis des solutions existantes (tél, cahier papier, …)</a:t>
                      </a:r>
                    </a:p>
                    <a:p>
                      <a:r>
                        <a:rPr lang="fr-FR" sz="1600" b="0" dirty="0"/>
                        <a:t>Travail supplémentaire du responsable de secteur</a:t>
                      </a:r>
                    </a:p>
                    <a:p>
                      <a:r>
                        <a:rPr lang="fr-FR" sz="1600" b="0" dirty="0"/>
                        <a:t>Souhait d’une généralisation du processus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4501136"/>
                  </a:ext>
                </a:extLst>
              </a:tr>
            </a:tbl>
          </a:graphicData>
        </a:graphic>
      </p:graphicFrame>
    </p:spTree>
    <p:extLst>
      <p:ext uri="{BB962C8B-B14F-4D97-AF65-F5344CB8AC3E}">
        <p14:creationId xmlns:p14="http://schemas.microsoft.com/office/powerpoint/2010/main" val="1110870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0FC866-FFB2-D94C-875A-702158B35277}"/>
              </a:ext>
            </a:extLst>
          </p:cNvPr>
          <p:cNvSpPr>
            <a:spLocks noGrp="1"/>
          </p:cNvSpPr>
          <p:nvPr>
            <p:ph type="title"/>
          </p:nvPr>
        </p:nvSpPr>
        <p:spPr/>
        <p:txBody>
          <a:bodyPr/>
          <a:lstStyle/>
          <a:p>
            <a:r>
              <a:rPr lang="fr-FR" dirty="0"/>
              <a:t>Retours d’évaluations</a:t>
            </a:r>
          </a:p>
        </p:txBody>
      </p:sp>
      <p:sp>
        <p:nvSpPr>
          <p:cNvPr id="4" name="Espace réservé du numéro de diapositive 3">
            <a:extLst>
              <a:ext uri="{FF2B5EF4-FFF2-40B4-BE49-F238E27FC236}">
                <a16:creationId xmlns:a16="http://schemas.microsoft.com/office/drawing/2014/main" id="{DF1D03AE-4F6C-0A40-B83A-694702EBE76D}"/>
              </a:ext>
            </a:extLst>
          </p:cNvPr>
          <p:cNvSpPr>
            <a:spLocks noGrp="1"/>
          </p:cNvSpPr>
          <p:nvPr>
            <p:ph type="sldNum" sz="quarter" idx="12"/>
          </p:nvPr>
        </p:nvSpPr>
        <p:spPr/>
        <p:txBody>
          <a:bodyPr/>
          <a:lstStyle/>
          <a:p>
            <a:fld id="{D4A93F63-F80C-8B45-B8A9-2835D8398727}" type="slidenum">
              <a:rPr lang="fr-FR" smtClean="0"/>
              <a:t>18</a:t>
            </a:fld>
            <a:endParaRPr lang="fr-FR"/>
          </a:p>
        </p:txBody>
      </p:sp>
      <p:sp>
        <p:nvSpPr>
          <p:cNvPr id="5" name="ZoneTexte 4">
            <a:extLst>
              <a:ext uri="{FF2B5EF4-FFF2-40B4-BE49-F238E27FC236}">
                <a16:creationId xmlns:a16="http://schemas.microsoft.com/office/drawing/2014/main" id="{3428D32E-40B9-C546-A619-FCA73207DF2B}"/>
              </a:ext>
            </a:extLst>
          </p:cNvPr>
          <p:cNvSpPr txBox="1"/>
          <p:nvPr/>
        </p:nvSpPr>
        <p:spPr>
          <a:xfrm>
            <a:off x="377953" y="1381075"/>
            <a:ext cx="5981283" cy="1200329"/>
          </a:xfrm>
          <a:prstGeom prst="rect">
            <a:avLst/>
          </a:prstGeom>
          <a:noFill/>
        </p:spPr>
        <p:txBody>
          <a:bodyPr wrap="square" rtlCol="0">
            <a:spAutoFit/>
          </a:bodyPr>
          <a:lstStyle/>
          <a:p>
            <a:r>
              <a:rPr lang="fr-FR" dirty="0">
                <a:solidFill>
                  <a:schemeClr val="accent3">
                    <a:lumMod val="50000"/>
                  </a:schemeClr>
                </a:solidFill>
              </a:rPr>
              <a:t>Réalité SAAD : 10 à 20% des situations suivies avec la grille</a:t>
            </a:r>
          </a:p>
          <a:p>
            <a:r>
              <a:rPr lang="fr-FR" dirty="0">
                <a:solidFill>
                  <a:schemeClr val="accent3">
                    <a:lumMod val="50000"/>
                  </a:schemeClr>
                </a:solidFill>
              </a:rPr>
              <a:t>(Accompagnement au changement, prise en main des outils, </a:t>
            </a:r>
            <a:r>
              <a:rPr lang="fr-FR" dirty="0" err="1">
                <a:solidFill>
                  <a:schemeClr val="accent3">
                    <a:lumMod val="50000"/>
                  </a:schemeClr>
                </a:solidFill>
              </a:rPr>
              <a:t>turn</a:t>
            </a:r>
            <a:r>
              <a:rPr lang="fr-FR" dirty="0">
                <a:solidFill>
                  <a:schemeClr val="accent3">
                    <a:lumMod val="50000"/>
                  </a:schemeClr>
                </a:solidFill>
              </a:rPr>
              <a:t> over des équipes, …)</a:t>
            </a:r>
          </a:p>
          <a:p>
            <a:r>
              <a:rPr lang="fr-FR" dirty="0">
                <a:solidFill>
                  <a:schemeClr val="accent3">
                    <a:lumMod val="50000"/>
                  </a:schemeClr>
                </a:solidFill>
                <a:sym typeface="Wingdings" pitchFamily="2" charset="2"/>
              </a:rPr>
              <a:t> D</a:t>
            </a:r>
            <a:r>
              <a:rPr lang="fr-FR" dirty="0">
                <a:solidFill>
                  <a:schemeClr val="accent3">
                    <a:lumMod val="50000"/>
                  </a:schemeClr>
                </a:solidFill>
              </a:rPr>
              <a:t>éploiement par secteur ? Par CPTS ? </a:t>
            </a:r>
          </a:p>
        </p:txBody>
      </p:sp>
      <p:sp>
        <p:nvSpPr>
          <p:cNvPr id="7" name="ZoneTexte 6">
            <a:extLst>
              <a:ext uri="{FF2B5EF4-FFF2-40B4-BE49-F238E27FC236}">
                <a16:creationId xmlns:a16="http://schemas.microsoft.com/office/drawing/2014/main" id="{C3E743F5-5392-9E45-A5D8-B17A9017E667}"/>
              </a:ext>
            </a:extLst>
          </p:cNvPr>
          <p:cNvSpPr txBox="1"/>
          <p:nvPr/>
        </p:nvSpPr>
        <p:spPr>
          <a:xfrm>
            <a:off x="410047" y="3514921"/>
            <a:ext cx="2545505" cy="369332"/>
          </a:xfrm>
          <a:prstGeom prst="rect">
            <a:avLst/>
          </a:prstGeom>
          <a:noFill/>
        </p:spPr>
        <p:txBody>
          <a:bodyPr wrap="none" rtlCol="0">
            <a:spAutoFit/>
          </a:bodyPr>
          <a:lstStyle/>
          <a:p>
            <a:r>
              <a:rPr lang="fr-FR" dirty="0">
                <a:solidFill>
                  <a:schemeClr val="accent2">
                    <a:lumMod val="50000"/>
                  </a:schemeClr>
                </a:solidFill>
              </a:rPr>
              <a:t>Top 5 des critères relevés</a:t>
            </a:r>
          </a:p>
        </p:txBody>
      </p:sp>
      <p:sp>
        <p:nvSpPr>
          <p:cNvPr id="6" name="ZoneTexte 5">
            <a:extLst>
              <a:ext uri="{FF2B5EF4-FFF2-40B4-BE49-F238E27FC236}">
                <a16:creationId xmlns:a16="http://schemas.microsoft.com/office/drawing/2014/main" id="{E9B0CED2-45EE-F04E-B700-66E85D3CAE32}"/>
              </a:ext>
            </a:extLst>
          </p:cNvPr>
          <p:cNvSpPr txBox="1"/>
          <p:nvPr/>
        </p:nvSpPr>
        <p:spPr>
          <a:xfrm>
            <a:off x="410047" y="3972263"/>
            <a:ext cx="4500976" cy="1754326"/>
          </a:xfrm>
          <a:prstGeom prst="rect">
            <a:avLst/>
          </a:prstGeom>
          <a:noFill/>
        </p:spPr>
        <p:txBody>
          <a:bodyPr wrap="none" rtlCol="0">
            <a:spAutoFit/>
          </a:bodyPr>
          <a:lstStyle/>
          <a:p>
            <a:r>
              <a:rPr lang="fr-FR" dirty="0">
                <a:solidFill>
                  <a:schemeClr val="accent2">
                    <a:lumMod val="50000"/>
                  </a:schemeClr>
                </a:solidFill>
              </a:rPr>
              <a:t>UNA (sur 6 mois)</a:t>
            </a:r>
          </a:p>
          <a:p>
            <a:pPr marL="342900" indent="-342900">
              <a:buFont typeface="+mj-lt"/>
              <a:buAutoNum type="arabicPeriod"/>
            </a:pPr>
            <a:r>
              <a:rPr lang="fr-FR" dirty="0">
                <a:solidFill>
                  <a:schemeClr val="accent2">
                    <a:lumMod val="50000"/>
                  </a:schemeClr>
                </a:solidFill>
              </a:rPr>
              <a:t>Mange moins ou trop</a:t>
            </a:r>
          </a:p>
          <a:p>
            <a:pPr marL="342900" indent="-342900">
              <a:buFont typeface="+mj-lt"/>
              <a:buAutoNum type="arabicPeriod"/>
            </a:pPr>
            <a:r>
              <a:rPr lang="fr-FR" dirty="0">
                <a:solidFill>
                  <a:schemeClr val="accent2">
                    <a:lumMod val="50000"/>
                  </a:schemeClr>
                </a:solidFill>
              </a:rPr>
              <a:t>Chute plus souvent ou manque d’équilibre</a:t>
            </a:r>
          </a:p>
          <a:p>
            <a:pPr marL="342900" indent="-342900">
              <a:buFont typeface="+mj-lt"/>
              <a:buAutoNum type="arabicPeriod"/>
            </a:pPr>
            <a:r>
              <a:rPr lang="fr-FR" dirty="0">
                <a:solidFill>
                  <a:schemeClr val="accent2">
                    <a:lumMod val="50000"/>
                  </a:schemeClr>
                </a:solidFill>
              </a:rPr>
              <a:t>Ne sort plus</a:t>
            </a:r>
          </a:p>
          <a:p>
            <a:pPr marL="342900" indent="-342900">
              <a:buFont typeface="+mj-lt"/>
              <a:buAutoNum type="arabicPeriod"/>
            </a:pPr>
            <a:r>
              <a:rPr lang="fr-FR" dirty="0">
                <a:solidFill>
                  <a:schemeClr val="accent2">
                    <a:lumMod val="50000"/>
                  </a:schemeClr>
                </a:solidFill>
              </a:rPr>
              <a:t>Se perd dans l’espace</a:t>
            </a:r>
          </a:p>
          <a:p>
            <a:pPr marL="342900" indent="-342900">
              <a:buFont typeface="+mj-lt"/>
              <a:buAutoNum type="arabicPeriod"/>
            </a:pPr>
            <a:r>
              <a:rPr lang="fr-FR" dirty="0">
                <a:solidFill>
                  <a:schemeClr val="accent2">
                    <a:lumMod val="50000"/>
                  </a:schemeClr>
                </a:solidFill>
              </a:rPr>
              <a:t>Se plaint de douleur</a:t>
            </a:r>
          </a:p>
        </p:txBody>
      </p:sp>
      <p:sp>
        <p:nvSpPr>
          <p:cNvPr id="8" name="ZoneTexte 7">
            <a:extLst>
              <a:ext uri="{FF2B5EF4-FFF2-40B4-BE49-F238E27FC236}">
                <a16:creationId xmlns:a16="http://schemas.microsoft.com/office/drawing/2014/main" id="{DA1DD9D3-34C6-904D-8F23-A786E1235B28}"/>
              </a:ext>
            </a:extLst>
          </p:cNvPr>
          <p:cNvSpPr txBox="1"/>
          <p:nvPr/>
        </p:nvSpPr>
        <p:spPr>
          <a:xfrm>
            <a:off x="5076225" y="3972263"/>
            <a:ext cx="6718378" cy="1754326"/>
          </a:xfrm>
          <a:prstGeom prst="rect">
            <a:avLst/>
          </a:prstGeom>
          <a:noFill/>
        </p:spPr>
        <p:txBody>
          <a:bodyPr wrap="none" rtlCol="0">
            <a:spAutoFit/>
          </a:bodyPr>
          <a:lstStyle/>
          <a:p>
            <a:r>
              <a:rPr lang="fr-FR" dirty="0">
                <a:solidFill>
                  <a:schemeClr val="accent2">
                    <a:lumMod val="50000"/>
                  </a:schemeClr>
                </a:solidFill>
              </a:rPr>
              <a:t>IsèreADOM (sur 6 mois)</a:t>
            </a:r>
          </a:p>
          <a:p>
            <a:pPr marL="342900" indent="-342900">
              <a:buFont typeface="+mj-lt"/>
              <a:buAutoNum type="arabicPeriod"/>
            </a:pPr>
            <a:r>
              <a:rPr lang="fr-FR" dirty="0">
                <a:solidFill>
                  <a:schemeClr val="accent2">
                    <a:lumMod val="50000"/>
                  </a:schemeClr>
                </a:solidFill>
              </a:rPr>
              <a:t>Fatigue</a:t>
            </a:r>
          </a:p>
          <a:p>
            <a:pPr marL="342900" indent="-342900">
              <a:buFont typeface="+mj-lt"/>
              <a:buAutoNum type="arabicPeriod"/>
            </a:pPr>
            <a:r>
              <a:rPr lang="fr-FR" dirty="0">
                <a:solidFill>
                  <a:schemeClr val="accent2">
                    <a:lumMod val="50000"/>
                  </a:schemeClr>
                </a:solidFill>
              </a:rPr>
              <a:t>Douleur</a:t>
            </a:r>
          </a:p>
          <a:p>
            <a:pPr marL="342900" indent="-342900">
              <a:buFont typeface="+mj-lt"/>
              <a:buAutoNum type="arabicPeriod"/>
            </a:pPr>
            <a:r>
              <a:rPr lang="fr-FR" dirty="0">
                <a:solidFill>
                  <a:schemeClr val="accent2">
                    <a:lumMod val="50000"/>
                  </a:schemeClr>
                </a:solidFill>
              </a:rPr>
              <a:t>Chute</a:t>
            </a:r>
          </a:p>
          <a:p>
            <a:pPr marL="342900" indent="-342900">
              <a:buFont typeface="+mj-lt"/>
              <a:buAutoNum type="arabicPeriod"/>
            </a:pPr>
            <a:r>
              <a:rPr lang="fr-FR" dirty="0">
                <a:solidFill>
                  <a:schemeClr val="accent2">
                    <a:lumMod val="50000"/>
                  </a:schemeClr>
                </a:solidFill>
              </a:rPr>
              <a:t>Problème digestif</a:t>
            </a:r>
          </a:p>
          <a:p>
            <a:pPr marL="342900" indent="-342900">
              <a:buFont typeface="+mj-lt"/>
              <a:buAutoNum type="arabicPeriod"/>
            </a:pPr>
            <a:r>
              <a:rPr lang="fr-FR" dirty="0">
                <a:solidFill>
                  <a:schemeClr val="accent2">
                    <a:lumMod val="50000"/>
                  </a:schemeClr>
                </a:solidFill>
              </a:rPr>
              <a:t>Modification du comportement (oubli, désorientation, agitation) </a:t>
            </a:r>
          </a:p>
        </p:txBody>
      </p:sp>
      <p:sp>
        <p:nvSpPr>
          <p:cNvPr id="3" name="ZoneTexte 2">
            <a:extLst>
              <a:ext uri="{FF2B5EF4-FFF2-40B4-BE49-F238E27FC236}">
                <a16:creationId xmlns:a16="http://schemas.microsoft.com/office/drawing/2014/main" id="{F9DD0BDF-7789-0349-AA22-7E52C7C8D265}"/>
              </a:ext>
            </a:extLst>
          </p:cNvPr>
          <p:cNvSpPr txBox="1"/>
          <p:nvPr/>
        </p:nvSpPr>
        <p:spPr>
          <a:xfrm>
            <a:off x="6988946" y="1655236"/>
            <a:ext cx="3438827" cy="369332"/>
          </a:xfrm>
          <a:prstGeom prst="rect">
            <a:avLst/>
          </a:prstGeom>
          <a:noFill/>
        </p:spPr>
        <p:txBody>
          <a:bodyPr wrap="none" rtlCol="0">
            <a:spAutoFit/>
          </a:bodyPr>
          <a:lstStyle/>
          <a:p>
            <a:r>
              <a:rPr lang="fr-FR" dirty="0">
                <a:solidFill>
                  <a:schemeClr val="accent4">
                    <a:lumMod val="75000"/>
                  </a:schemeClr>
                </a:solidFill>
              </a:rPr>
              <a:t>Nb de critères cochés par situation</a:t>
            </a:r>
          </a:p>
        </p:txBody>
      </p:sp>
      <p:sp>
        <p:nvSpPr>
          <p:cNvPr id="9" name="ZoneTexte 8">
            <a:extLst>
              <a:ext uri="{FF2B5EF4-FFF2-40B4-BE49-F238E27FC236}">
                <a16:creationId xmlns:a16="http://schemas.microsoft.com/office/drawing/2014/main" id="{43F2705F-DB0F-F246-86CF-D9CCC6230D79}"/>
              </a:ext>
            </a:extLst>
          </p:cNvPr>
          <p:cNvSpPr txBox="1"/>
          <p:nvPr/>
        </p:nvSpPr>
        <p:spPr>
          <a:xfrm>
            <a:off x="6988947" y="2142174"/>
            <a:ext cx="1915648" cy="1200329"/>
          </a:xfrm>
          <a:prstGeom prst="rect">
            <a:avLst/>
          </a:prstGeom>
          <a:noFill/>
        </p:spPr>
        <p:txBody>
          <a:bodyPr wrap="square" rtlCol="0">
            <a:spAutoFit/>
          </a:bodyPr>
          <a:lstStyle/>
          <a:p>
            <a:r>
              <a:rPr lang="fr-FR" dirty="0">
                <a:solidFill>
                  <a:schemeClr val="accent4">
                    <a:lumMod val="75000"/>
                  </a:schemeClr>
                </a:solidFill>
              </a:rPr>
              <a:t>UNA</a:t>
            </a:r>
          </a:p>
          <a:p>
            <a:r>
              <a:rPr lang="fr-FR" dirty="0">
                <a:solidFill>
                  <a:schemeClr val="accent4">
                    <a:lumMod val="75000"/>
                  </a:schemeClr>
                </a:solidFill>
              </a:rPr>
              <a:t>3 items par grille</a:t>
            </a:r>
          </a:p>
          <a:p>
            <a:r>
              <a:rPr lang="fr-FR" dirty="0">
                <a:solidFill>
                  <a:schemeClr val="accent4">
                    <a:lumMod val="75000"/>
                  </a:schemeClr>
                </a:solidFill>
              </a:rPr>
              <a:t>(sur 1750 grilles et 517 situations)</a:t>
            </a:r>
          </a:p>
        </p:txBody>
      </p:sp>
      <p:sp>
        <p:nvSpPr>
          <p:cNvPr id="10" name="ZoneTexte 9">
            <a:extLst>
              <a:ext uri="{FF2B5EF4-FFF2-40B4-BE49-F238E27FC236}">
                <a16:creationId xmlns:a16="http://schemas.microsoft.com/office/drawing/2014/main" id="{03EA423F-4250-7440-9912-898B4C83B54C}"/>
              </a:ext>
            </a:extLst>
          </p:cNvPr>
          <p:cNvSpPr txBox="1"/>
          <p:nvPr/>
        </p:nvSpPr>
        <p:spPr>
          <a:xfrm>
            <a:off x="9360589" y="2116060"/>
            <a:ext cx="2434014" cy="1200329"/>
          </a:xfrm>
          <a:prstGeom prst="rect">
            <a:avLst/>
          </a:prstGeom>
          <a:noFill/>
        </p:spPr>
        <p:txBody>
          <a:bodyPr wrap="square" rtlCol="0">
            <a:spAutoFit/>
          </a:bodyPr>
          <a:lstStyle/>
          <a:p>
            <a:r>
              <a:rPr lang="fr-FR" dirty="0">
                <a:solidFill>
                  <a:schemeClr val="accent4">
                    <a:lumMod val="75000"/>
                  </a:schemeClr>
                </a:solidFill>
              </a:rPr>
              <a:t>IsèreADOM </a:t>
            </a:r>
          </a:p>
          <a:p>
            <a:r>
              <a:rPr lang="fr-FR" dirty="0">
                <a:solidFill>
                  <a:schemeClr val="accent4">
                    <a:lumMod val="75000"/>
                  </a:schemeClr>
                </a:solidFill>
              </a:rPr>
              <a:t>1,3 items par situation (sur 6 mois et 31 situations)</a:t>
            </a:r>
          </a:p>
        </p:txBody>
      </p:sp>
      <p:sp>
        <p:nvSpPr>
          <p:cNvPr id="11" name="ZoneTexte 10">
            <a:extLst>
              <a:ext uri="{FF2B5EF4-FFF2-40B4-BE49-F238E27FC236}">
                <a16:creationId xmlns:a16="http://schemas.microsoft.com/office/drawing/2014/main" id="{CFC21611-21B3-5546-90E1-DC9EA0D4C025}"/>
              </a:ext>
            </a:extLst>
          </p:cNvPr>
          <p:cNvSpPr txBox="1"/>
          <p:nvPr/>
        </p:nvSpPr>
        <p:spPr>
          <a:xfrm>
            <a:off x="410047" y="6037865"/>
            <a:ext cx="4325671" cy="646331"/>
          </a:xfrm>
          <a:prstGeom prst="rect">
            <a:avLst/>
          </a:prstGeom>
          <a:noFill/>
        </p:spPr>
        <p:txBody>
          <a:bodyPr wrap="none" rtlCol="0">
            <a:spAutoFit/>
          </a:bodyPr>
          <a:lstStyle/>
          <a:p>
            <a:r>
              <a:rPr lang="fr-FR" dirty="0"/>
              <a:t>Impact sur le Gir ?</a:t>
            </a:r>
          </a:p>
          <a:p>
            <a:r>
              <a:rPr lang="fr-FR" dirty="0"/>
              <a:t>Impact sur la qualité de vie du bénéficiaire ?</a:t>
            </a:r>
          </a:p>
        </p:txBody>
      </p:sp>
      <p:pic>
        <p:nvPicPr>
          <p:cNvPr id="12" name="Image 11">
            <a:extLst>
              <a:ext uri="{FF2B5EF4-FFF2-40B4-BE49-F238E27FC236}">
                <a16:creationId xmlns:a16="http://schemas.microsoft.com/office/drawing/2014/main" id="{C868F5B5-46D5-0941-B9D2-EAE4AE3E155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26058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328117-4AF3-7143-A2AD-3D81C482A5DD}"/>
              </a:ext>
            </a:extLst>
          </p:cNvPr>
          <p:cNvSpPr>
            <a:spLocks noGrp="1"/>
          </p:cNvSpPr>
          <p:nvPr>
            <p:ph type="title"/>
          </p:nvPr>
        </p:nvSpPr>
        <p:spPr/>
        <p:txBody>
          <a:bodyPr/>
          <a:lstStyle/>
          <a:p>
            <a:r>
              <a:rPr lang="fr-FR" dirty="0"/>
              <a:t>Plus value pour les acteurs</a:t>
            </a:r>
          </a:p>
        </p:txBody>
      </p:sp>
      <p:sp>
        <p:nvSpPr>
          <p:cNvPr id="4" name="Espace réservé du numéro de diapositive 3">
            <a:extLst>
              <a:ext uri="{FF2B5EF4-FFF2-40B4-BE49-F238E27FC236}">
                <a16:creationId xmlns:a16="http://schemas.microsoft.com/office/drawing/2014/main" id="{F87E6C8A-F21C-C447-9BB7-41752417706C}"/>
              </a:ext>
            </a:extLst>
          </p:cNvPr>
          <p:cNvSpPr>
            <a:spLocks noGrp="1"/>
          </p:cNvSpPr>
          <p:nvPr>
            <p:ph type="sldNum" sz="quarter" idx="12"/>
          </p:nvPr>
        </p:nvSpPr>
        <p:spPr/>
        <p:txBody>
          <a:bodyPr/>
          <a:lstStyle/>
          <a:p>
            <a:fld id="{D4A93F63-F80C-8B45-B8A9-2835D8398727}" type="slidenum">
              <a:rPr lang="fr-FR" smtClean="0"/>
              <a:t>19</a:t>
            </a:fld>
            <a:endParaRPr lang="fr-FR"/>
          </a:p>
        </p:txBody>
      </p:sp>
      <p:sp>
        <p:nvSpPr>
          <p:cNvPr id="5" name="Document 4">
            <a:extLst>
              <a:ext uri="{FF2B5EF4-FFF2-40B4-BE49-F238E27FC236}">
                <a16:creationId xmlns:a16="http://schemas.microsoft.com/office/drawing/2014/main" id="{2741F5AB-D8DB-EB4A-A52E-E3E681A5B6CC}"/>
              </a:ext>
            </a:extLst>
          </p:cNvPr>
          <p:cNvSpPr/>
          <p:nvPr/>
        </p:nvSpPr>
        <p:spPr>
          <a:xfrm>
            <a:off x="372534" y="1501866"/>
            <a:ext cx="2438400" cy="1927134"/>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Bénéficiaire : </a:t>
            </a:r>
          </a:p>
          <a:p>
            <a:r>
              <a:rPr lang="fr-FR" dirty="0"/>
              <a:t>+ d’attention</a:t>
            </a:r>
          </a:p>
          <a:p>
            <a:r>
              <a:rPr lang="fr-FR" dirty="0"/>
              <a:t>+ de services adaptés</a:t>
            </a:r>
          </a:p>
        </p:txBody>
      </p:sp>
      <p:sp>
        <p:nvSpPr>
          <p:cNvPr id="6" name="Document 5">
            <a:extLst>
              <a:ext uri="{FF2B5EF4-FFF2-40B4-BE49-F238E27FC236}">
                <a16:creationId xmlns:a16="http://schemas.microsoft.com/office/drawing/2014/main" id="{6852C8DF-5BEE-864D-B67E-46CAB1262C2E}"/>
              </a:ext>
            </a:extLst>
          </p:cNvPr>
          <p:cNvSpPr/>
          <p:nvPr/>
        </p:nvSpPr>
        <p:spPr>
          <a:xfrm>
            <a:off x="1299634" y="2941091"/>
            <a:ext cx="3395134" cy="2902952"/>
          </a:xfrm>
          <a:prstGeom prst="flowChartDocumen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Famille, proches : </a:t>
            </a:r>
          </a:p>
          <a:p>
            <a:r>
              <a:rPr lang="fr-FR" dirty="0"/>
              <a:t>+ de visibilité sur le plan d’aide</a:t>
            </a:r>
          </a:p>
          <a:p>
            <a:r>
              <a:rPr lang="fr-FR" dirty="0"/>
              <a:t>+ de mobilisation de leur part</a:t>
            </a:r>
          </a:p>
          <a:p>
            <a:r>
              <a:rPr lang="fr-FR" dirty="0"/>
              <a:t>+ de facilité pour échanger sur l’évolution de la situation</a:t>
            </a:r>
          </a:p>
        </p:txBody>
      </p:sp>
      <p:sp>
        <p:nvSpPr>
          <p:cNvPr id="7" name="Document 6">
            <a:extLst>
              <a:ext uri="{FF2B5EF4-FFF2-40B4-BE49-F238E27FC236}">
                <a16:creationId xmlns:a16="http://schemas.microsoft.com/office/drawing/2014/main" id="{F85AC19A-9953-AE41-948C-1AFCA1CE19F0}"/>
              </a:ext>
            </a:extLst>
          </p:cNvPr>
          <p:cNvSpPr/>
          <p:nvPr/>
        </p:nvSpPr>
        <p:spPr>
          <a:xfrm>
            <a:off x="4081417" y="746351"/>
            <a:ext cx="4368799" cy="3009403"/>
          </a:xfrm>
          <a:prstGeom prst="flowChartDocumen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Intervenants à domicile :</a:t>
            </a:r>
          </a:p>
          <a:p>
            <a:r>
              <a:rPr lang="fr-FR" dirty="0"/>
              <a:t>+ valorisant en ayant une mission de repérage </a:t>
            </a:r>
          </a:p>
          <a:p>
            <a:r>
              <a:rPr lang="fr-FR" dirty="0"/>
              <a:t>+ de reconnaissance de leur parole</a:t>
            </a:r>
          </a:p>
          <a:p>
            <a:r>
              <a:rPr lang="fr-FR" dirty="0"/>
              <a:t>+ confort (je ne suis pas obligé de le dire de suite, je risque d’oublier …)</a:t>
            </a:r>
          </a:p>
          <a:p>
            <a:r>
              <a:rPr lang="fr-FR" dirty="0"/>
              <a:t>+ gratifiant, en voyant l’impact positif sur le bénéficiaire</a:t>
            </a:r>
          </a:p>
        </p:txBody>
      </p:sp>
      <p:sp>
        <p:nvSpPr>
          <p:cNvPr id="8" name="Document 7">
            <a:extLst>
              <a:ext uri="{FF2B5EF4-FFF2-40B4-BE49-F238E27FC236}">
                <a16:creationId xmlns:a16="http://schemas.microsoft.com/office/drawing/2014/main" id="{0797E378-B765-5245-8A20-25B81B9FB94C}"/>
              </a:ext>
            </a:extLst>
          </p:cNvPr>
          <p:cNvSpPr/>
          <p:nvPr/>
        </p:nvSpPr>
        <p:spPr>
          <a:xfrm>
            <a:off x="6948824" y="2941127"/>
            <a:ext cx="4965700" cy="3952783"/>
          </a:xfrm>
          <a:prstGeom prst="flowChartDocumen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Structure SAAD :</a:t>
            </a:r>
          </a:p>
          <a:p>
            <a:r>
              <a:rPr lang="fr-FR" dirty="0"/>
              <a:t>+ de gage de qualité vis-à-vis du bénéficiaire et ses aidants</a:t>
            </a:r>
          </a:p>
          <a:p>
            <a:r>
              <a:rPr lang="fr-FR" dirty="0"/>
              <a:t>+ de liens avec les familles</a:t>
            </a:r>
          </a:p>
          <a:p>
            <a:r>
              <a:rPr lang="fr-FR" dirty="0"/>
              <a:t>+ de fluidité de circulation de l’information (structurée, centralisée)</a:t>
            </a:r>
          </a:p>
          <a:p>
            <a:r>
              <a:rPr lang="fr-FR" dirty="0"/>
              <a:t>+ de reconnaissance de l’apport du médico-social dans le parcours, moins de sentiment d’isolement</a:t>
            </a:r>
          </a:p>
          <a:p>
            <a:r>
              <a:rPr lang="fr-FR" dirty="0"/>
              <a:t>+ d’outils managériaux</a:t>
            </a:r>
          </a:p>
          <a:p>
            <a:r>
              <a:rPr lang="fr-FR" dirty="0"/>
              <a:t>+ d’opportunités de parcours professionnel</a:t>
            </a:r>
          </a:p>
        </p:txBody>
      </p:sp>
    </p:spTree>
    <p:extLst>
      <p:ext uri="{BB962C8B-B14F-4D97-AF65-F5344CB8AC3E}">
        <p14:creationId xmlns:p14="http://schemas.microsoft.com/office/powerpoint/2010/main" val="1829733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3DAE62-E673-E84C-BC2B-FF30B12E8424}"/>
              </a:ext>
            </a:extLst>
          </p:cNvPr>
          <p:cNvSpPr>
            <a:spLocks noGrp="1"/>
          </p:cNvSpPr>
          <p:nvPr>
            <p:ph type="title"/>
          </p:nvPr>
        </p:nvSpPr>
        <p:spPr>
          <a:xfrm>
            <a:off x="894081" y="571015"/>
            <a:ext cx="10459719" cy="496266"/>
          </a:xfrm>
        </p:spPr>
        <p:txBody>
          <a:bodyPr/>
          <a:lstStyle/>
          <a:p>
            <a:r>
              <a:rPr lang="fr-FR" dirty="0"/>
              <a:t>Sommaire </a:t>
            </a:r>
          </a:p>
        </p:txBody>
      </p:sp>
      <p:sp>
        <p:nvSpPr>
          <p:cNvPr id="3" name="Espace réservé du contenu 2">
            <a:extLst>
              <a:ext uri="{FF2B5EF4-FFF2-40B4-BE49-F238E27FC236}">
                <a16:creationId xmlns:a16="http://schemas.microsoft.com/office/drawing/2014/main" id="{202A5D95-A6FC-3D4A-B9FD-6A1F2CA7F584}"/>
              </a:ext>
            </a:extLst>
          </p:cNvPr>
          <p:cNvSpPr>
            <a:spLocks noGrp="1"/>
          </p:cNvSpPr>
          <p:nvPr>
            <p:ph idx="1"/>
          </p:nvPr>
        </p:nvSpPr>
        <p:spPr>
          <a:xfrm>
            <a:off x="838200" y="1249844"/>
            <a:ext cx="10515600" cy="5289067"/>
          </a:xfrm>
        </p:spPr>
        <p:txBody>
          <a:bodyPr/>
          <a:lstStyle/>
          <a:p>
            <a:r>
              <a:rPr lang="fr-FR" dirty="0"/>
              <a:t>Une démarche testée par différents acteurs</a:t>
            </a:r>
          </a:p>
          <a:p>
            <a:r>
              <a:rPr lang="fr-FR" dirty="0"/>
              <a:t>Un contexte national porteur de cette approche</a:t>
            </a:r>
          </a:p>
          <a:p>
            <a:r>
              <a:rPr lang="fr-FR" dirty="0"/>
              <a:t>Présentation du processus sentinelle</a:t>
            </a:r>
          </a:p>
          <a:p>
            <a:r>
              <a:rPr lang="fr-FR" dirty="0"/>
              <a:t>Apports du processus sentinelle intégré au plan d’aide</a:t>
            </a:r>
          </a:p>
          <a:p>
            <a:r>
              <a:rPr lang="fr-FR" dirty="0"/>
              <a:t>Plus value pour les acteurs</a:t>
            </a:r>
          </a:p>
          <a:p>
            <a:r>
              <a:rPr lang="fr-FR" dirty="0"/>
              <a:t>Retours d’évaluations</a:t>
            </a:r>
          </a:p>
          <a:p>
            <a:r>
              <a:rPr lang="fr-FR" dirty="0"/>
              <a:t>Facteurs de succès et vigilance</a:t>
            </a:r>
          </a:p>
          <a:p>
            <a:r>
              <a:rPr lang="fr-FR" dirty="0"/>
              <a:t>Éléments de faisabilité </a:t>
            </a:r>
          </a:p>
          <a:p>
            <a:endParaRPr lang="fr-FR" dirty="0"/>
          </a:p>
        </p:txBody>
      </p:sp>
      <p:sp>
        <p:nvSpPr>
          <p:cNvPr id="4" name="Espace réservé du numéro de diapositive 3">
            <a:extLst>
              <a:ext uri="{FF2B5EF4-FFF2-40B4-BE49-F238E27FC236}">
                <a16:creationId xmlns:a16="http://schemas.microsoft.com/office/drawing/2014/main" id="{C34C41E2-98E9-2047-B0EE-6B00119EFB37}"/>
              </a:ext>
            </a:extLst>
          </p:cNvPr>
          <p:cNvSpPr>
            <a:spLocks noGrp="1"/>
          </p:cNvSpPr>
          <p:nvPr>
            <p:ph type="sldNum" sz="quarter" idx="12"/>
          </p:nvPr>
        </p:nvSpPr>
        <p:spPr/>
        <p:txBody>
          <a:bodyPr/>
          <a:lstStyle/>
          <a:p>
            <a:fld id="{D4A93F63-F80C-8B45-B8A9-2835D8398727}" type="slidenum">
              <a:rPr lang="fr-FR" smtClean="0"/>
              <a:t>2</a:t>
            </a:fld>
            <a:endParaRPr lang="fr-FR"/>
          </a:p>
        </p:txBody>
      </p:sp>
    </p:spTree>
    <p:extLst>
      <p:ext uri="{BB962C8B-B14F-4D97-AF65-F5344CB8AC3E}">
        <p14:creationId xmlns:p14="http://schemas.microsoft.com/office/powerpoint/2010/main" val="2912398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terdiction temporaire de circuler rue de la Maille d'Or ...">
            <a:extLst>
              <a:ext uri="{FF2B5EF4-FFF2-40B4-BE49-F238E27FC236}">
                <a16:creationId xmlns:a16="http://schemas.microsoft.com/office/drawing/2014/main" id="{7B4556A8-54AD-E946-B44C-D1E381107B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77" y="681037"/>
            <a:ext cx="1826623" cy="182662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8F149A92-BA91-CA42-A00F-03636E7C277D}"/>
              </a:ext>
            </a:extLst>
          </p:cNvPr>
          <p:cNvSpPr>
            <a:spLocks noGrp="1"/>
          </p:cNvSpPr>
          <p:nvPr>
            <p:ph type="title"/>
          </p:nvPr>
        </p:nvSpPr>
        <p:spPr/>
        <p:txBody>
          <a:bodyPr/>
          <a:lstStyle/>
          <a:p>
            <a:r>
              <a:rPr lang="fr-FR" dirty="0"/>
              <a:t>Facteurs de succès et vigilances</a:t>
            </a:r>
          </a:p>
        </p:txBody>
      </p:sp>
      <p:sp>
        <p:nvSpPr>
          <p:cNvPr id="5" name="Rectangle 4">
            <a:extLst>
              <a:ext uri="{FF2B5EF4-FFF2-40B4-BE49-F238E27FC236}">
                <a16:creationId xmlns:a16="http://schemas.microsoft.com/office/drawing/2014/main" id="{254BD758-1BF5-A046-874A-3B4587099142}"/>
              </a:ext>
            </a:extLst>
          </p:cNvPr>
          <p:cNvSpPr/>
          <p:nvPr/>
        </p:nvSpPr>
        <p:spPr>
          <a:xfrm>
            <a:off x="1930652" y="1868559"/>
            <a:ext cx="2250352" cy="954107"/>
          </a:xfrm>
          <a:prstGeom prst="rect">
            <a:avLst/>
          </a:prstGeom>
          <a:solidFill>
            <a:srgbClr val="C00000"/>
          </a:solidFill>
        </p:spPr>
        <p:txBody>
          <a:bodyPr wrap="square">
            <a:spAutoFit/>
          </a:bodyPr>
          <a:lstStyle/>
          <a:p>
            <a:pPr algn="ctr"/>
            <a:r>
              <a:rPr lang="fr-FR" sz="1400" dirty="0">
                <a:solidFill>
                  <a:srgbClr val="FFFF00"/>
                </a:solidFill>
              </a:rPr>
              <a:t>Accompagner en particulier les Responsables de Secteur </a:t>
            </a:r>
            <a:r>
              <a:rPr lang="mr-IN" sz="1400" dirty="0">
                <a:solidFill>
                  <a:srgbClr val="FFFF00"/>
                </a:solidFill>
              </a:rPr>
              <a:t>–</a:t>
            </a:r>
            <a:r>
              <a:rPr lang="fr-FR" sz="1400" dirty="0">
                <a:solidFill>
                  <a:srgbClr val="FFFF00"/>
                </a:solidFill>
              </a:rPr>
              <a:t> le changement est plus important pour eux</a:t>
            </a:r>
          </a:p>
        </p:txBody>
      </p:sp>
      <p:sp>
        <p:nvSpPr>
          <p:cNvPr id="7" name="Rectangle 6">
            <a:extLst>
              <a:ext uri="{FF2B5EF4-FFF2-40B4-BE49-F238E27FC236}">
                <a16:creationId xmlns:a16="http://schemas.microsoft.com/office/drawing/2014/main" id="{9EDE0734-242C-5D41-B3CA-50EC1F2D0C14}"/>
              </a:ext>
            </a:extLst>
          </p:cNvPr>
          <p:cNvSpPr/>
          <p:nvPr/>
        </p:nvSpPr>
        <p:spPr>
          <a:xfrm>
            <a:off x="3083418" y="3059668"/>
            <a:ext cx="2112680" cy="738664"/>
          </a:xfrm>
          <a:prstGeom prst="rect">
            <a:avLst/>
          </a:prstGeom>
          <a:solidFill>
            <a:srgbClr val="C00000"/>
          </a:solidFill>
        </p:spPr>
        <p:txBody>
          <a:bodyPr wrap="square">
            <a:spAutoFit/>
          </a:bodyPr>
          <a:lstStyle/>
          <a:p>
            <a:pPr algn="ctr"/>
            <a:r>
              <a:rPr lang="fr-FR" sz="1400" dirty="0">
                <a:solidFill>
                  <a:srgbClr val="FFFF00"/>
                </a:solidFill>
              </a:rPr>
              <a:t>Créer de la récurrence </a:t>
            </a:r>
            <a:r>
              <a:rPr lang="mr-IN" sz="1400" dirty="0">
                <a:solidFill>
                  <a:srgbClr val="FFFF00"/>
                </a:solidFill>
              </a:rPr>
              <a:t>–</a:t>
            </a:r>
            <a:r>
              <a:rPr lang="fr-FR" sz="1400" dirty="0">
                <a:solidFill>
                  <a:srgbClr val="FFFF00"/>
                </a:solidFill>
              </a:rPr>
              <a:t> faire entrer le processus dans la pratique régulière</a:t>
            </a:r>
          </a:p>
        </p:txBody>
      </p:sp>
      <p:sp>
        <p:nvSpPr>
          <p:cNvPr id="8" name="Rectangle 7">
            <a:extLst>
              <a:ext uri="{FF2B5EF4-FFF2-40B4-BE49-F238E27FC236}">
                <a16:creationId xmlns:a16="http://schemas.microsoft.com/office/drawing/2014/main" id="{30CDE129-DD17-4946-B7F9-241C456FE3D6}"/>
              </a:ext>
            </a:extLst>
          </p:cNvPr>
          <p:cNvSpPr/>
          <p:nvPr/>
        </p:nvSpPr>
        <p:spPr>
          <a:xfrm>
            <a:off x="162310" y="3244314"/>
            <a:ext cx="2365758" cy="954107"/>
          </a:xfrm>
          <a:prstGeom prst="rect">
            <a:avLst/>
          </a:prstGeom>
          <a:solidFill>
            <a:schemeClr val="accent1">
              <a:lumMod val="40000"/>
              <a:lumOff val="60000"/>
            </a:schemeClr>
          </a:solidFill>
        </p:spPr>
        <p:txBody>
          <a:bodyPr wrap="square">
            <a:spAutoFit/>
          </a:bodyPr>
          <a:lstStyle/>
          <a:p>
            <a:pPr algn="ctr"/>
            <a:r>
              <a:rPr lang="fr-FR" sz="1400" dirty="0"/>
              <a:t>Consacrer réellement un temps de traitement des repérages et faire un retour aux intervenants</a:t>
            </a:r>
          </a:p>
        </p:txBody>
      </p:sp>
      <p:sp>
        <p:nvSpPr>
          <p:cNvPr id="9" name="Rectangle 8">
            <a:extLst>
              <a:ext uri="{FF2B5EF4-FFF2-40B4-BE49-F238E27FC236}">
                <a16:creationId xmlns:a16="http://schemas.microsoft.com/office/drawing/2014/main" id="{E66EE369-8DF4-A84B-912C-2052CB065174}"/>
              </a:ext>
            </a:extLst>
          </p:cNvPr>
          <p:cNvSpPr/>
          <p:nvPr/>
        </p:nvSpPr>
        <p:spPr>
          <a:xfrm>
            <a:off x="7769743" y="2909569"/>
            <a:ext cx="3091483" cy="954107"/>
          </a:xfrm>
          <a:prstGeom prst="rect">
            <a:avLst/>
          </a:prstGeom>
          <a:solidFill>
            <a:schemeClr val="accent1">
              <a:lumMod val="40000"/>
              <a:lumOff val="60000"/>
            </a:schemeClr>
          </a:solidFill>
        </p:spPr>
        <p:txBody>
          <a:bodyPr wrap="square">
            <a:spAutoFit/>
          </a:bodyPr>
          <a:lstStyle/>
          <a:p>
            <a:pPr algn="ctr"/>
            <a:r>
              <a:rPr lang="fr-FR" sz="1400" dirty="0"/>
              <a:t>Assurer une transparence avec le bénéficiaire / ses aidants </a:t>
            </a:r>
            <a:r>
              <a:rPr lang="mr-IN" sz="1400" dirty="0"/>
              <a:t>–</a:t>
            </a:r>
            <a:r>
              <a:rPr lang="fr-FR" sz="1400" dirty="0"/>
              <a:t> éviter le sentiment possible de « trahison ou de flicage » des intervenants</a:t>
            </a:r>
          </a:p>
        </p:txBody>
      </p:sp>
      <p:sp>
        <p:nvSpPr>
          <p:cNvPr id="10" name="Rectangle 9">
            <a:extLst>
              <a:ext uri="{FF2B5EF4-FFF2-40B4-BE49-F238E27FC236}">
                <a16:creationId xmlns:a16="http://schemas.microsoft.com/office/drawing/2014/main" id="{9628ECF7-7E60-8E47-86D3-C5AA40141DCB}"/>
              </a:ext>
            </a:extLst>
          </p:cNvPr>
          <p:cNvSpPr/>
          <p:nvPr/>
        </p:nvSpPr>
        <p:spPr>
          <a:xfrm>
            <a:off x="7538467" y="4825580"/>
            <a:ext cx="3634067" cy="738664"/>
          </a:xfrm>
          <a:prstGeom prst="rect">
            <a:avLst/>
          </a:prstGeom>
          <a:solidFill>
            <a:schemeClr val="accent1">
              <a:lumMod val="40000"/>
              <a:lumOff val="60000"/>
            </a:schemeClr>
          </a:solidFill>
        </p:spPr>
        <p:txBody>
          <a:bodyPr wrap="square">
            <a:spAutoFit/>
          </a:bodyPr>
          <a:lstStyle/>
          <a:p>
            <a:pPr algn="ctr"/>
            <a:r>
              <a:rPr lang="fr-FR" sz="1400" dirty="0"/>
              <a:t>Permettre de partager ces repérages avec des acteurs extérieurs, cela renforce le « collectif » sentinelle et valorise le travail du SAAD</a:t>
            </a:r>
          </a:p>
        </p:txBody>
      </p:sp>
      <p:sp>
        <p:nvSpPr>
          <p:cNvPr id="11" name="Rectangle 10">
            <a:extLst>
              <a:ext uri="{FF2B5EF4-FFF2-40B4-BE49-F238E27FC236}">
                <a16:creationId xmlns:a16="http://schemas.microsoft.com/office/drawing/2014/main" id="{C126B278-3ACE-2C4B-86B1-BDE832B08C3C}"/>
              </a:ext>
            </a:extLst>
          </p:cNvPr>
          <p:cNvSpPr/>
          <p:nvPr/>
        </p:nvSpPr>
        <p:spPr>
          <a:xfrm>
            <a:off x="2768705" y="3984655"/>
            <a:ext cx="2250352" cy="738664"/>
          </a:xfrm>
          <a:prstGeom prst="rect">
            <a:avLst/>
          </a:prstGeom>
          <a:solidFill>
            <a:schemeClr val="accent1">
              <a:lumMod val="40000"/>
              <a:lumOff val="60000"/>
            </a:schemeClr>
          </a:solidFill>
        </p:spPr>
        <p:txBody>
          <a:bodyPr wrap="square">
            <a:spAutoFit/>
          </a:bodyPr>
          <a:lstStyle/>
          <a:p>
            <a:pPr algn="ctr"/>
            <a:r>
              <a:rPr lang="fr-FR" sz="1400" dirty="0"/>
              <a:t>Désigner des AD référentes sur le processus, pour appuyer les AD</a:t>
            </a:r>
          </a:p>
        </p:txBody>
      </p:sp>
      <p:sp>
        <p:nvSpPr>
          <p:cNvPr id="12" name="Rectangle 11">
            <a:extLst>
              <a:ext uri="{FF2B5EF4-FFF2-40B4-BE49-F238E27FC236}">
                <a16:creationId xmlns:a16="http://schemas.microsoft.com/office/drawing/2014/main" id="{DA1CC52D-4ADC-EB4F-B269-247AC7B558DA}"/>
              </a:ext>
            </a:extLst>
          </p:cNvPr>
          <p:cNvSpPr/>
          <p:nvPr/>
        </p:nvSpPr>
        <p:spPr>
          <a:xfrm>
            <a:off x="5775614" y="1868560"/>
            <a:ext cx="4557106" cy="954107"/>
          </a:xfrm>
          <a:prstGeom prst="rect">
            <a:avLst/>
          </a:prstGeom>
          <a:solidFill>
            <a:schemeClr val="accent1">
              <a:lumMod val="40000"/>
              <a:lumOff val="60000"/>
            </a:schemeClr>
          </a:solidFill>
        </p:spPr>
        <p:txBody>
          <a:bodyPr wrap="square">
            <a:spAutoFit/>
          </a:bodyPr>
          <a:lstStyle/>
          <a:p>
            <a:pPr algn="ctr"/>
            <a:r>
              <a:rPr lang="fr-FR" sz="1400" dirty="0"/>
              <a:t>Valoriser le SAAD en tant que tel auprès du bénéficiaire (tout Gir, dont 5 et 6), sur ce le processus de repérage </a:t>
            </a:r>
          </a:p>
          <a:p>
            <a:pPr algn="ctr"/>
            <a:r>
              <a:rPr lang="fr-FR" sz="1400" dirty="0"/>
              <a:t>(ce n’est pas que le rôle des intervenants mais de la structure et des autres parties prenantes)</a:t>
            </a:r>
          </a:p>
        </p:txBody>
      </p:sp>
      <p:sp>
        <p:nvSpPr>
          <p:cNvPr id="13" name="Rectangle 12">
            <a:extLst>
              <a:ext uri="{FF2B5EF4-FFF2-40B4-BE49-F238E27FC236}">
                <a16:creationId xmlns:a16="http://schemas.microsoft.com/office/drawing/2014/main" id="{26A2CBD9-C5C9-A348-A027-9238D43D3A89}"/>
              </a:ext>
            </a:extLst>
          </p:cNvPr>
          <p:cNvSpPr/>
          <p:nvPr/>
        </p:nvSpPr>
        <p:spPr>
          <a:xfrm>
            <a:off x="8933325" y="5726802"/>
            <a:ext cx="2022133" cy="738664"/>
          </a:xfrm>
          <a:prstGeom prst="rect">
            <a:avLst/>
          </a:prstGeom>
          <a:solidFill>
            <a:schemeClr val="accent1">
              <a:lumMod val="40000"/>
              <a:lumOff val="60000"/>
            </a:schemeClr>
          </a:solidFill>
        </p:spPr>
        <p:txBody>
          <a:bodyPr wrap="square">
            <a:spAutoFit/>
          </a:bodyPr>
          <a:lstStyle/>
          <a:p>
            <a:pPr algn="ctr"/>
            <a:r>
              <a:rPr lang="fr-FR" sz="1400" dirty="0"/>
              <a:t>Intégrer / officialiser le repérage dés l’évaluation du plan d’aide</a:t>
            </a:r>
          </a:p>
        </p:txBody>
      </p:sp>
      <p:sp>
        <p:nvSpPr>
          <p:cNvPr id="14" name="Espace réservé du numéro de diapositive 2">
            <a:extLst>
              <a:ext uri="{FF2B5EF4-FFF2-40B4-BE49-F238E27FC236}">
                <a16:creationId xmlns:a16="http://schemas.microsoft.com/office/drawing/2014/main" id="{C2DFB323-7282-C54F-9A17-0EAC80BC284E}"/>
              </a:ext>
            </a:extLst>
          </p:cNvPr>
          <p:cNvSpPr txBox="1">
            <a:spLocks/>
          </p:cNvSpPr>
          <p:nvPr/>
        </p:nvSpPr>
        <p:spPr>
          <a:xfrm>
            <a:off x="11316874" y="6380132"/>
            <a:ext cx="44080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A93F63-F80C-8B45-B8A9-2835D8398727}" type="slidenum">
              <a:rPr lang="fr-FR" smtClean="0"/>
              <a:pPr/>
              <a:t>20</a:t>
            </a:fld>
            <a:endParaRPr lang="fr-FR" dirty="0"/>
          </a:p>
        </p:txBody>
      </p:sp>
      <p:sp>
        <p:nvSpPr>
          <p:cNvPr id="6" name="Ellipse 5">
            <a:extLst>
              <a:ext uri="{FF2B5EF4-FFF2-40B4-BE49-F238E27FC236}">
                <a16:creationId xmlns:a16="http://schemas.microsoft.com/office/drawing/2014/main" id="{2A862F76-C73D-A547-B8BC-77F76A7E9D21}"/>
              </a:ext>
            </a:extLst>
          </p:cNvPr>
          <p:cNvSpPr/>
          <p:nvPr/>
        </p:nvSpPr>
        <p:spPr>
          <a:xfrm>
            <a:off x="5751448" y="1577325"/>
            <a:ext cx="5421086" cy="26106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78BDBA7B-813B-4248-9CAB-40F89FD38363}"/>
              </a:ext>
            </a:extLst>
          </p:cNvPr>
          <p:cNvSpPr/>
          <p:nvPr/>
        </p:nvSpPr>
        <p:spPr>
          <a:xfrm>
            <a:off x="246336" y="1007127"/>
            <a:ext cx="5421086" cy="53492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E99C5A34-201B-524C-9884-F79305529002}"/>
              </a:ext>
            </a:extLst>
          </p:cNvPr>
          <p:cNvSpPr/>
          <p:nvPr/>
        </p:nvSpPr>
        <p:spPr>
          <a:xfrm>
            <a:off x="7399365" y="4350286"/>
            <a:ext cx="4238207" cy="26106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B9CFD73B-47BA-BF4B-A04F-4BA880A9CD40}"/>
              </a:ext>
            </a:extLst>
          </p:cNvPr>
          <p:cNvSpPr txBox="1"/>
          <p:nvPr/>
        </p:nvSpPr>
        <p:spPr>
          <a:xfrm>
            <a:off x="2740114" y="1034142"/>
            <a:ext cx="1273105" cy="276999"/>
          </a:xfrm>
          <a:prstGeom prst="rect">
            <a:avLst/>
          </a:prstGeom>
          <a:noFill/>
        </p:spPr>
        <p:txBody>
          <a:bodyPr wrap="none" rtlCol="0">
            <a:spAutoFit/>
          </a:bodyPr>
          <a:lstStyle/>
          <a:p>
            <a:r>
              <a:rPr lang="fr-FR" sz="1200" dirty="0">
                <a:solidFill>
                  <a:srgbClr val="4472C4"/>
                </a:solidFill>
              </a:rPr>
              <a:t>Vis-à-vis du SAAD</a:t>
            </a:r>
          </a:p>
        </p:txBody>
      </p:sp>
      <p:sp>
        <p:nvSpPr>
          <p:cNvPr id="19" name="ZoneTexte 18">
            <a:extLst>
              <a:ext uri="{FF2B5EF4-FFF2-40B4-BE49-F238E27FC236}">
                <a16:creationId xmlns:a16="http://schemas.microsoft.com/office/drawing/2014/main" id="{D798915A-EAE9-094C-9C3F-7EEB8653F916}"/>
              </a:ext>
            </a:extLst>
          </p:cNvPr>
          <p:cNvSpPr txBox="1"/>
          <p:nvPr/>
        </p:nvSpPr>
        <p:spPr>
          <a:xfrm>
            <a:off x="8933325" y="1531583"/>
            <a:ext cx="1661096" cy="276999"/>
          </a:xfrm>
          <a:prstGeom prst="rect">
            <a:avLst/>
          </a:prstGeom>
          <a:noFill/>
        </p:spPr>
        <p:txBody>
          <a:bodyPr wrap="none" rtlCol="0">
            <a:spAutoFit/>
          </a:bodyPr>
          <a:lstStyle/>
          <a:p>
            <a:r>
              <a:rPr lang="fr-FR" sz="1200" dirty="0">
                <a:solidFill>
                  <a:srgbClr val="4472C4"/>
                </a:solidFill>
              </a:rPr>
              <a:t>Vis-à-vis du bénéficiaire</a:t>
            </a:r>
          </a:p>
        </p:txBody>
      </p:sp>
      <p:sp>
        <p:nvSpPr>
          <p:cNvPr id="20" name="ZoneTexte 19">
            <a:extLst>
              <a:ext uri="{FF2B5EF4-FFF2-40B4-BE49-F238E27FC236}">
                <a16:creationId xmlns:a16="http://schemas.microsoft.com/office/drawing/2014/main" id="{79BB48B1-AE7B-D14E-8A88-78FEE0E5B7BA}"/>
              </a:ext>
            </a:extLst>
          </p:cNvPr>
          <p:cNvSpPr txBox="1"/>
          <p:nvPr/>
        </p:nvSpPr>
        <p:spPr>
          <a:xfrm>
            <a:off x="9432463" y="4437188"/>
            <a:ext cx="2767681" cy="276999"/>
          </a:xfrm>
          <a:prstGeom prst="rect">
            <a:avLst/>
          </a:prstGeom>
          <a:noFill/>
        </p:spPr>
        <p:txBody>
          <a:bodyPr wrap="none" rtlCol="0">
            <a:spAutoFit/>
          </a:bodyPr>
          <a:lstStyle/>
          <a:p>
            <a:r>
              <a:rPr lang="fr-FR" sz="1200" dirty="0">
                <a:solidFill>
                  <a:srgbClr val="4472C4"/>
                </a:solidFill>
              </a:rPr>
              <a:t>Vis-à-vis des acteurs de la prise en charge</a:t>
            </a:r>
          </a:p>
        </p:txBody>
      </p:sp>
      <p:sp>
        <p:nvSpPr>
          <p:cNvPr id="21" name="Rectangle 20">
            <a:extLst>
              <a:ext uri="{FF2B5EF4-FFF2-40B4-BE49-F238E27FC236}">
                <a16:creationId xmlns:a16="http://schemas.microsoft.com/office/drawing/2014/main" id="{F38FCA54-1EC7-6A41-849C-CF34F7D822E5}"/>
              </a:ext>
            </a:extLst>
          </p:cNvPr>
          <p:cNvSpPr/>
          <p:nvPr/>
        </p:nvSpPr>
        <p:spPr>
          <a:xfrm>
            <a:off x="625029" y="4610137"/>
            <a:ext cx="1854027" cy="1169551"/>
          </a:xfrm>
          <a:prstGeom prst="rect">
            <a:avLst/>
          </a:prstGeom>
          <a:solidFill>
            <a:schemeClr val="accent1">
              <a:lumMod val="40000"/>
              <a:lumOff val="60000"/>
            </a:schemeClr>
          </a:solidFill>
        </p:spPr>
        <p:txBody>
          <a:bodyPr wrap="square">
            <a:spAutoFit/>
          </a:bodyPr>
          <a:lstStyle/>
          <a:p>
            <a:pPr algn="ctr"/>
            <a:r>
              <a:rPr lang="fr-FR" sz="1400" dirty="0"/>
              <a:t>Développer et déployer en mode projet dans un cadre « stratégique » porté par la direction</a:t>
            </a:r>
          </a:p>
        </p:txBody>
      </p:sp>
      <p:sp>
        <p:nvSpPr>
          <p:cNvPr id="22" name="Rectangle 21">
            <a:extLst>
              <a:ext uri="{FF2B5EF4-FFF2-40B4-BE49-F238E27FC236}">
                <a16:creationId xmlns:a16="http://schemas.microsoft.com/office/drawing/2014/main" id="{8FB7C257-6DAC-0047-A229-7634385B5496}"/>
              </a:ext>
            </a:extLst>
          </p:cNvPr>
          <p:cNvSpPr/>
          <p:nvPr/>
        </p:nvSpPr>
        <p:spPr>
          <a:xfrm>
            <a:off x="3041628" y="5049409"/>
            <a:ext cx="1854027" cy="738664"/>
          </a:xfrm>
          <a:prstGeom prst="rect">
            <a:avLst/>
          </a:prstGeom>
          <a:solidFill>
            <a:schemeClr val="accent1">
              <a:lumMod val="40000"/>
              <a:lumOff val="60000"/>
            </a:schemeClr>
          </a:solidFill>
        </p:spPr>
        <p:txBody>
          <a:bodyPr wrap="square">
            <a:spAutoFit/>
          </a:bodyPr>
          <a:lstStyle/>
          <a:p>
            <a:pPr algn="ctr"/>
            <a:r>
              <a:rPr lang="fr-FR" sz="1400" dirty="0"/>
              <a:t>Mutualiser le projet avec la mise en place de la télégestion</a:t>
            </a:r>
          </a:p>
        </p:txBody>
      </p:sp>
    </p:spTree>
    <p:extLst>
      <p:ext uri="{BB962C8B-B14F-4D97-AF65-F5344CB8AC3E}">
        <p14:creationId xmlns:p14="http://schemas.microsoft.com/office/powerpoint/2010/main" val="1687392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47F5F4-935F-F746-8A9B-DE147AD86501}"/>
              </a:ext>
            </a:extLst>
          </p:cNvPr>
          <p:cNvSpPr>
            <a:spLocks noGrp="1"/>
          </p:cNvSpPr>
          <p:nvPr>
            <p:ph type="title"/>
          </p:nvPr>
        </p:nvSpPr>
        <p:spPr/>
        <p:txBody>
          <a:bodyPr/>
          <a:lstStyle/>
          <a:p>
            <a:r>
              <a:rPr lang="fr-FR" dirty="0"/>
              <a:t>Éléments de faisabilité </a:t>
            </a:r>
          </a:p>
        </p:txBody>
      </p:sp>
      <p:sp>
        <p:nvSpPr>
          <p:cNvPr id="4" name="Espace réservé du numéro de diapositive 3">
            <a:extLst>
              <a:ext uri="{FF2B5EF4-FFF2-40B4-BE49-F238E27FC236}">
                <a16:creationId xmlns:a16="http://schemas.microsoft.com/office/drawing/2014/main" id="{B2630A83-40AE-9F4D-AC81-2CD46A18B78C}"/>
              </a:ext>
            </a:extLst>
          </p:cNvPr>
          <p:cNvSpPr>
            <a:spLocks noGrp="1"/>
          </p:cNvSpPr>
          <p:nvPr>
            <p:ph type="sldNum" sz="quarter" idx="12"/>
          </p:nvPr>
        </p:nvSpPr>
        <p:spPr/>
        <p:txBody>
          <a:bodyPr/>
          <a:lstStyle/>
          <a:p>
            <a:fld id="{D4A93F63-F80C-8B45-B8A9-2835D8398727}" type="slidenum">
              <a:rPr lang="fr-FR" smtClean="0"/>
              <a:t>21</a:t>
            </a:fld>
            <a:endParaRPr lang="fr-FR"/>
          </a:p>
        </p:txBody>
      </p:sp>
      <p:sp>
        <p:nvSpPr>
          <p:cNvPr id="5" name="Document 4">
            <a:extLst>
              <a:ext uri="{FF2B5EF4-FFF2-40B4-BE49-F238E27FC236}">
                <a16:creationId xmlns:a16="http://schemas.microsoft.com/office/drawing/2014/main" id="{202D9182-6F95-A64D-A6A0-AAF24D0E285E}"/>
              </a:ext>
            </a:extLst>
          </p:cNvPr>
          <p:cNvSpPr/>
          <p:nvPr/>
        </p:nvSpPr>
        <p:spPr>
          <a:xfrm>
            <a:off x="352697" y="1175657"/>
            <a:ext cx="3017520" cy="3814354"/>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4472C4"/>
                </a:solidFill>
              </a:rPr>
              <a:t>Temps de suivi</a:t>
            </a:r>
          </a:p>
          <a:p>
            <a:pPr algn="ctr"/>
            <a:endParaRPr lang="fr-FR" sz="1600" dirty="0">
              <a:solidFill>
                <a:srgbClr val="4472C4"/>
              </a:solidFill>
            </a:endParaRPr>
          </a:p>
          <a:p>
            <a:pPr marL="285750" indent="-285750">
              <a:buFont typeface="Arial" panose="020B0604020202020204" pitchFamily="34" charset="0"/>
              <a:buChar char="•"/>
            </a:pPr>
            <a:r>
              <a:rPr lang="fr-FR" sz="1600" dirty="0" err="1">
                <a:solidFill>
                  <a:srgbClr val="4472C4"/>
                </a:solidFill>
              </a:rPr>
              <a:t>Resp</a:t>
            </a:r>
            <a:r>
              <a:rPr lang="fr-FR" sz="1600" dirty="0">
                <a:solidFill>
                  <a:srgbClr val="4472C4"/>
                </a:solidFill>
              </a:rPr>
              <a:t> de secteur : Entre 2h et 6h de suivi en plus, par bénéficiaire et par an </a:t>
            </a:r>
          </a:p>
          <a:p>
            <a:pPr marL="285750" indent="-285750">
              <a:buFont typeface="Arial" panose="020B0604020202020204" pitchFamily="34" charset="0"/>
              <a:buChar char="•"/>
            </a:pPr>
            <a:r>
              <a:rPr lang="fr-FR" sz="1600" dirty="0">
                <a:solidFill>
                  <a:srgbClr val="4472C4"/>
                </a:solidFill>
              </a:rPr>
              <a:t>Un poste de « coordonnatrice » en plus (pour 1500 bénéficiaires), auprès des équipes (sensibilisation et support) et pour développer la prévention</a:t>
            </a:r>
          </a:p>
        </p:txBody>
      </p:sp>
      <p:sp>
        <p:nvSpPr>
          <p:cNvPr id="6" name="Document 5">
            <a:extLst>
              <a:ext uri="{FF2B5EF4-FFF2-40B4-BE49-F238E27FC236}">
                <a16:creationId xmlns:a16="http://schemas.microsoft.com/office/drawing/2014/main" id="{E8DBDB58-398A-2F4E-9781-D44CE40C77AE}"/>
              </a:ext>
            </a:extLst>
          </p:cNvPr>
          <p:cNvSpPr/>
          <p:nvPr/>
        </p:nvSpPr>
        <p:spPr>
          <a:xfrm>
            <a:off x="2991396" y="4075611"/>
            <a:ext cx="3017520" cy="2782389"/>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4472C4"/>
                </a:solidFill>
              </a:rPr>
              <a:t>Smartphone</a:t>
            </a:r>
          </a:p>
          <a:p>
            <a:pPr algn="ctr"/>
            <a:r>
              <a:rPr lang="fr-FR" sz="1600" dirty="0">
                <a:solidFill>
                  <a:srgbClr val="4472C4"/>
                </a:solidFill>
              </a:rPr>
              <a:t>(télégestion et sentinelle)</a:t>
            </a:r>
          </a:p>
          <a:p>
            <a:pPr algn="ctr"/>
            <a:endParaRPr lang="fr-FR" sz="1600" dirty="0">
              <a:solidFill>
                <a:srgbClr val="4472C4"/>
              </a:solidFill>
            </a:endParaRPr>
          </a:p>
          <a:p>
            <a:pPr marL="285750" indent="-285750">
              <a:buFont typeface="Arial" panose="020B0604020202020204" pitchFamily="34" charset="0"/>
              <a:buChar char="•"/>
            </a:pPr>
            <a:r>
              <a:rPr lang="fr-FR" sz="1600" dirty="0">
                <a:solidFill>
                  <a:srgbClr val="4472C4"/>
                </a:solidFill>
              </a:rPr>
              <a:t>Equipements : 200€ par smartphone</a:t>
            </a:r>
          </a:p>
          <a:p>
            <a:pPr marL="285750" indent="-285750">
              <a:buFont typeface="Arial" panose="020B0604020202020204" pitchFamily="34" charset="0"/>
              <a:buChar char="•"/>
            </a:pPr>
            <a:r>
              <a:rPr lang="fr-FR" sz="1600" dirty="0">
                <a:solidFill>
                  <a:srgbClr val="4472C4"/>
                </a:solidFill>
              </a:rPr>
              <a:t>Abonnement : entre 4 et 6€/mois et par professionnel</a:t>
            </a:r>
          </a:p>
          <a:p>
            <a:pPr marL="285750" indent="-285750">
              <a:buFont typeface="Arial" panose="020B0604020202020204" pitchFamily="34" charset="0"/>
              <a:buChar char="•"/>
            </a:pPr>
            <a:r>
              <a:rPr lang="fr-FR" sz="1600" dirty="0">
                <a:solidFill>
                  <a:srgbClr val="4472C4"/>
                </a:solidFill>
              </a:rPr>
              <a:t>Assurer une gestion de flotte de smartphone</a:t>
            </a:r>
          </a:p>
        </p:txBody>
      </p:sp>
      <p:sp>
        <p:nvSpPr>
          <p:cNvPr id="7" name="Document 6">
            <a:extLst>
              <a:ext uri="{FF2B5EF4-FFF2-40B4-BE49-F238E27FC236}">
                <a16:creationId xmlns:a16="http://schemas.microsoft.com/office/drawing/2014/main" id="{77940830-1CFE-0743-B2F0-F112BAA7F5F1}"/>
              </a:ext>
            </a:extLst>
          </p:cNvPr>
          <p:cNvSpPr/>
          <p:nvPr/>
        </p:nvSpPr>
        <p:spPr>
          <a:xfrm>
            <a:off x="3934095" y="1074215"/>
            <a:ext cx="3757750" cy="2590800"/>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4472C4"/>
                </a:solidFill>
              </a:rPr>
              <a:t>SI, logiciel</a:t>
            </a:r>
          </a:p>
          <a:p>
            <a:pPr algn="ctr"/>
            <a:endParaRPr lang="fr-FR" sz="1600" dirty="0">
              <a:solidFill>
                <a:srgbClr val="4472C4"/>
              </a:solidFill>
            </a:endParaRPr>
          </a:p>
          <a:p>
            <a:pPr marL="285750" indent="-285750">
              <a:buFont typeface="Arial" panose="020B0604020202020204" pitchFamily="34" charset="0"/>
              <a:buChar char="•"/>
            </a:pPr>
            <a:r>
              <a:rPr lang="fr-FR" sz="1600" dirty="0">
                <a:solidFill>
                  <a:srgbClr val="4472C4"/>
                </a:solidFill>
              </a:rPr>
              <a:t>Solution du marché (Dôme, prix à négocier)</a:t>
            </a:r>
          </a:p>
          <a:p>
            <a:pPr marL="285750" indent="-285750">
              <a:buFont typeface="Arial" panose="020B0604020202020204" pitchFamily="34" charset="0"/>
              <a:buChar char="•"/>
            </a:pPr>
            <a:r>
              <a:rPr lang="fr-FR" sz="1600" dirty="0">
                <a:solidFill>
                  <a:srgbClr val="4472C4"/>
                </a:solidFill>
              </a:rPr>
              <a:t>Solution spécifique (invest ~ 100 à 200 k€)</a:t>
            </a:r>
          </a:p>
          <a:p>
            <a:pPr marL="285750" indent="-285750">
              <a:buFont typeface="Arial" panose="020B0604020202020204" pitchFamily="34" charset="0"/>
              <a:buChar char="•"/>
            </a:pPr>
            <a:r>
              <a:rPr lang="fr-FR" sz="1600" dirty="0">
                <a:solidFill>
                  <a:srgbClr val="4472C4"/>
                </a:solidFill>
              </a:rPr>
              <a:t>Solution du </a:t>
            </a:r>
            <a:r>
              <a:rPr lang="fr-FR" sz="1600" dirty="0" err="1">
                <a:solidFill>
                  <a:srgbClr val="4472C4"/>
                </a:solidFill>
              </a:rPr>
              <a:t>Dept</a:t>
            </a:r>
            <a:r>
              <a:rPr lang="fr-FR" sz="1600" dirty="0">
                <a:solidFill>
                  <a:srgbClr val="4472C4"/>
                </a:solidFill>
              </a:rPr>
              <a:t> (IsèreADOM mise à disposition)</a:t>
            </a:r>
          </a:p>
        </p:txBody>
      </p:sp>
      <p:sp>
        <p:nvSpPr>
          <p:cNvPr id="8" name="Document 7">
            <a:extLst>
              <a:ext uri="{FF2B5EF4-FFF2-40B4-BE49-F238E27FC236}">
                <a16:creationId xmlns:a16="http://schemas.microsoft.com/office/drawing/2014/main" id="{69A4E039-3F88-D34A-B885-3DE52C7BF168}"/>
              </a:ext>
            </a:extLst>
          </p:cNvPr>
          <p:cNvSpPr/>
          <p:nvPr/>
        </p:nvSpPr>
        <p:spPr>
          <a:xfrm>
            <a:off x="7481749" y="2369615"/>
            <a:ext cx="3437709" cy="4545874"/>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4472C4"/>
                </a:solidFill>
              </a:rPr>
              <a:t>Démarche projet</a:t>
            </a:r>
          </a:p>
          <a:p>
            <a:pPr algn="ctr"/>
            <a:endParaRPr lang="fr-FR" sz="1600" dirty="0">
              <a:solidFill>
                <a:srgbClr val="4472C4"/>
              </a:solidFill>
            </a:endParaRPr>
          </a:p>
          <a:p>
            <a:pPr marL="285750" indent="-285750">
              <a:buFont typeface="Arial" panose="020B0604020202020204" pitchFamily="34" charset="0"/>
              <a:buChar char="•"/>
            </a:pPr>
            <a:r>
              <a:rPr lang="fr-FR" sz="1600" dirty="0">
                <a:solidFill>
                  <a:srgbClr val="4472C4"/>
                </a:solidFill>
              </a:rPr>
              <a:t>Durée : 12 à 18 mois</a:t>
            </a:r>
          </a:p>
          <a:p>
            <a:pPr marL="285750" indent="-285750">
              <a:buFont typeface="Arial" panose="020B0604020202020204" pitchFamily="34" charset="0"/>
              <a:buChar char="•"/>
            </a:pPr>
            <a:r>
              <a:rPr lang="fr-FR" sz="1600" dirty="0">
                <a:solidFill>
                  <a:srgbClr val="4472C4"/>
                </a:solidFill>
              </a:rPr>
              <a:t>Phasage : cadrage / </a:t>
            </a:r>
            <a:r>
              <a:rPr lang="fr-FR" sz="1600" dirty="0" err="1">
                <a:solidFill>
                  <a:srgbClr val="4472C4"/>
                </a:solidFill>
              </a:rPr>
              <a:t>dévelop</a:t>
            </a:r>
            <a:r>
              <a:rPr lang="fr-FR" sz="1600" dirty="0">
                <a:solidFill>
                  <a:srgbClr val="4472C4"/>
                </a:solidFill>
              </a:rPr>
              <a:t> des outils / pilote / déploiement</a:t>
            </a:r>
          </a:p>
          <a:p>
            <a:pPr marL="285750" indent="-285750">
              <a:buFont typeface="Arial" panose="020B0604020202020204" pitchFamily="34" charset="0"/>
              <a:buChar char="•"/>
            </a:pPr>
            <a:r>
              <a:rPr lang="fr-FR" sz="1600" dirty="0">
                <a:solidFill>
                  <a:srgbClr val="4472C4"/>
                </a:solidFill>
              </a:rPr>
              <a:t>Equipements (SI et smartphone)</a:t>
            </a:r>
          </a:p>
          <a:p>
            <a:pPr marL="285750" indent="-285750">
              <a:buFont typeface="Arial" panose="020B0604020202020204" pitchFamily="34" charset="0"/>
              <a:buChar char="•"/>
            </a:pPr>
            <a:r>
              <a:rPr lang="fr-FR" sz="1600" dirty="0">
                <a:solidFill>
                  <a:srgbClr val="4472C4"/>
                </a:solidFill>
              </a:rPr>
              <a:t>Accompagnement au changement : outils de sensibilisation récurrents, intégration du processus sentinelle dans le parcours professionnel, communication interne et externe</a:t>
            </a:r>
          </a:p>
          <a:p>
            <a:pPr marL="285750" indent="-285750">
              <a:buFont typeface="Arial" panose="020B0604020202020204" pitchFamily="34" charset="0"/>
              <a:buChar char="•"/>
            </a:pPr>
            <a:r>
              <a:rPr lang="fr-FR" sz="1600" dirty="0">
                <a:solidFill>
                  <a:srgbClr val="4472C4"/>
                </a:solidFill>
              </a:rPr>
              <a:t>Ressources </a:t>
            </a:r>
            <a:r>
              <a:rPr lang="fr-FR" sz="1600">
                <a:solidFill>
                  <a:srgbClr val="4472C4"/>
                </a:solidFill>
              </a:rPr>
              <a:t>humaines (70 </a:t>
            </a:r>
            <a:r>
              <a:rPr lang="fr-FR" sz="1600" dirty="0">
                <a:solidFill>
                  <a:srgbClr val="4472C4"/>
                </a:solidFill>
              </a:rPr>
              <a:t>à 100 k€)</a:t>
            </a:r>
          </a:p>
        </p:txBody>
      </p:sp>
    </p:spTree>
    <p:extLst>
      <p:ext uri="{BB962C8B-B14F-4D97-AF65-F5344CB8AC3E}">
        <p14:creationId xmlns:p14="http://schemas.microsoft.com/office/powerpoint/2010/main" val="106557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DD4DB64-4080-9440-8A25-7C642828E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5563" y="1825710"/>
            <a:ext cx="2279040" cy="749274"/>
          </a:xfrm>
          <a:prstGeom prst="rect">
            <a:avLst/>
          </a:prstGeom>
        </p:spPr>
      </p:pic>
      <p:pic>
        <p:nvPicPr>
          <p:cNvPr id="6" name="Image 5">
            <a:extLst>
              <a:ext uri="{FF2B5EF4-FFF2-40B4-BE49-F238E27FC236}">
                <a16:creationId xmlns:a16="http://schemas.microsoft.com/office/drawing/2014/main" id="{703A924E-8B4C-A946-B05F-53CCE48593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9692" y="1488337"/>
            <a:ext cx="1094811" cy="470976"/>
          </a:xfrm>
          <a:prstGeom prst="rect">
            <a:avLst/>
          </a:prstGeom>
        </p:spPr>
      </p:pic>
      <p:pic>
        <p:nvPicPr>
          <p:cNvPr id="7" name="Picture 2" descr="APAVL">
            <a:extLst>
              <a:ext uri="{FF2B5EF4-FFF2-40B4-BE49-F238E27FC236}">
                <a16:creationId xmlns:a16="http://schemas.microsoft.com/office/drawing/2014/main" id="{E2800E4B-94CE-C247-A41A-4D1E058AF5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054" y="1467405"/>
            <a:ext cx="1973299" cy="746205"/>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A0E3A278-92A2-AF4A-99BE-B9C7958CBAD4}"/>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504159" y="2046180"/>
            <a:ext cx="1094822" cy="87672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4" descr="IMV maintien, aide et soins à domicile Loire">
            <a:extLst>
              <a:ext uri="{FF2B5EF4-FFF2-40B4-BE49-F238E27FC236}">
                <a16:creationId xmlns:a16="http://schemas.microsoft.com/office/drawing/2014/main" id="{6CED99BD-CE05-2742-A3DF-0DB014867D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2831" y="2048374"/>
            <a:ext cx="1232356" cy="630182"/>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6" descr="axi Aide Grand Lyon - St-Cyr-Mont-d'Or">
            <a:extLst>
              <a:ext uri="{FF2B5EF4-FFF2-40B4-BE49-F238E27FC236}">
                <a16:creationId xmlns:a16="http://schemas.microsoft.com/office/drawing/2014/main" id="{10DF7C2E-1B36-B149-BB5C-54777AD4C8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5402" y="2119581"/>
            <a:ext cx="1045993" cy="487769"/>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8" descr="NA AUVERGNE RHONE-ALPES, LYON, aides à domicile, soins à ...">
            <a:extLst>
              <a:ext uri="{FF2B5EF4-FFF2-40B4-BE49-F238E27FC236}">
                <a16:creationId xmlns:a16="http://schemas.microsoft.com/office/drawing/2014/main" id="{3244DEF6-5338-F74D-8511-B15CF7B745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0297" y="1383464"/>
            <a:ext cx="1128712" cy="736117"/>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45EFA658-BC0D-0B49-A8F2-B4376D990F16}"/>
              </a:ext>
            </a:extLst>
          </p:cNvPr>
          <p:cNvPicPr>
            <a:picLocks noChangeAspect="1"/>
          </p:cNvPicPr>
          <p:nvPr/>
        </p:nvPicPr>
        <p:blipFill>
          <a:blip r:embed="rId10"/>
          <a:stretch>
            <a:fillRect/>
          </a:stretch>
        </p:blipFill>
        <p:spPr>
          <a:xfrm>
            <a:off x="7598981" y="2093155"/>
            <a:ext cx="519942" cy="782770"/>
          </a:xfrm>
          <a:prstGeom prst="rect">
            <a:avLst/>
          </a:prstGeom>
        </p:spPr>
      </p:pic>
      <p:sp>
        <p:nvSpPr>
          <p:cNvPr id="13" name="ZoneTexte 12">
            <a:extLst>
              <a:ext uri="{FF2B5EF4-FFF2-40B4-BE49-F238E27FC236}">
                <a16:creationId xmlns:a16="http://schemas.microsoft.com/office/drawing/2014/main" id="{D2C12C44-BC3E-664F-8E32-A60943BE5C76}"/>
              </a:ext>
            </a:extLst>
          </p:cNvPr>
          <p:cNvSpPr txBox="1"/>
          <p:nvPr/>
        </p:nvSpPr>
        <p:spPr>
          <a:xfrm>
            <a:off x="445890" y="3324344"/>
            <a:ext cx="8434213" cy="646331"/>
          </a:xfrm>
          <a:prstGeom prst="rect">
            <a:avLst/>
          </a:prstGeom>
          <a:solidFill>
            <a:schemeClr val="accent1">
              <a:lumMod val="20000"/>
              <a:lumOff val="80000"/>
            </a:schemeClr>
          </a:solidFill>
        </p:spPr>
        <p:txBody>
          <a:bodyPr wrap="square" rtlCol="0">
            <a:spAutoFit/>
          </a:bodyPr>
          <a:lstStyle/>
          <a:p>
            <a:pPr algn="ctr"/>
            <a:r>
              <a:rPr lang="fr-FR" dirty="0"/>
              <a:t>Capitalisation d’un processus de repérage des risques de fragilisation </a:t>
            </a:r>
          </a:p>
          <a:p>
            <a:pPr algn="ctr"/>
            <a:r>
              <a:rPr lang="fr-FR" dirty="0"/>
              <a:t>(modes opératoires, outils, organisations, formation) =&gt; « </a:t>
            </a:r>
            <a:r>
              <a:rPr lang="fr-FR" b="1" dirty="0"/>
              <a:t>Cadre commun </a:t>
            </a:r>
            <a:r>
              <a:rPr lang="fr-FR" dirty="0"/>
              <a:t>»</a:t>
            </a:r>
          </a:p>
        </p:txBody>
      </p:sp>
      <p:sp>
        <p:nvSpPr>
          <p:cNvPr id="14" name="ZoneTexte 13">
            <a:extLst>
              <a:ext uri="{FF2B5EF4-FFF2-40B4-BE49-F238E27FC236}">
                <a16:creationId xmlns:a16="http://schemas.microsoft.com/office/drawing/2014/main" id="{A742B0FC-B139-2444-83F7-D92ED15F5943}"/>
              </a:ext>
            </a:extLst>
          </p:cNvPr>
          <p:cNvSpPr txBox="1"/>
          <p:nvPr/>
        </p:nvSpPr>
        <p:spPr>
          <a:xfrm>
            <a:off x="6228808" y="4379929"/>
            <a:ext cx="2651301" cy="1323439"/>
          </a:xfrm>
          <a:prstGeom prst="rect">
            <a:avLst/>
          </a:prstGeom>
          <a:noFill/>
        </p:spPr>
        <p:txBody>
          <a:bodyPr wrap="square" rtlCol="0">
            <a:spAutoFit/>
          </a:bodyPr>
          <a:lstStyle/>
          <a:p>
            <a:r>
              <a:rPr lang="fr-FR" sz="1600" dirty="0"/>
              <a:t>2013 – 2015 (marché public)</a:t>
            </a:r>
          </a:p>
          <a:p>
            <a:r>
              <a:rPr lang="fr-FR" sz="1600" dirty="0"/>
              <a:t>2015-2017 (</a:t>
            </a:r>
            <a:r>
              <a:rPr lang="fr-FR" sz="1600" dirty="0" err="1"/>
              <a:t>dévpt</a:t>
            </a:r>
            <a:r>
              <a:rPr lang="fr-FR" sz="1600" dirty="0"/>
              <a:t>)</a:t>
            </a:r>
          </a:p>
          <a:p>
            <a:r>
              <a:rPr lang="fr-FR" sz="1600" dirty="0"/>
              <a:t>2017-2019 (expérimentation)</a:t>
            </a:r>
          </a:p>
          <a:p>
            <a:r>
              <a:rPr lang="fr-FR" sz="1600" dirty="0"/>
              <a:t>2020 (pilote sur des secteurs complets)</a:t>
            </a:r>
          </a:p>
        </p:txBody>
      </p:sp>
      <p:cxnSp>
        <p:nvCxnSpPr>
          <p:cNvPr id="18" name="Connecteur droit 17">
            <a:extLst>
              <a:ext uri="{FF2B5EF4-FFF2-40B4-BE49-F238E27FC236}">
                <a16:creationId xmlns:a16="http://schemas.microsoft.com/office/drawing/2014/main" id="{DF2713C0-102E-5D48-998F-F212990B1DC2}"/>
              </a:ext>
            </a:extLst>
          </p:cNvPr>
          <p:cNvCxnSpPr>
            <a:cxnSpLocks/>
          </p:cNvCxnSpPr>
          <p:nvPr/>
        </p:nvCxnSpPr>
        <p:spPr>
          <a:xfrm>
            <a:off x="6035968" y="1383464"/>
            <a:ext cx="0" cy="40519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F5D63D04-C802-6349-82E4-21ADD5CF8F5A}"/>
              </a:ext>
            </a:extLst>
          </p:cNvPr>
          <p:cNvCxnSpPr>
            <a:cxnSpLocks/>
          </p:cNvCxnSpPr>
          <p:nvPr/>
        </p:nvCxnSpPr>
        <p:spPr>
          <a:xfrm>
            <a:off x="3230856" y="1396443"/>
            <a:ext cx="0" cy="4051978"/>
          </a:xfrm>
          <a:prstGeom prst="line">
            <a:avLst/>
          </a:prstGeom>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0DE6A1C6-A50F-954C-B526-41B92180EACA}"/>
              </a:ext>
            </a:extLst>
          </p:cNvPr>
          <p:cNvSpPr txBox="1"/>
          <p:nvPr/>
        </p:nvSpPr>
        <p:spPr>
          <a:xfrm>
            <a:off x="445890" y="2922901"/>
            <a:ext cx="1225015" cy="253916"/>
          </a:xfrm>
          <a:prstGeom prst="rect">
            <a:avLst/>
          </a:prstGeom>
          <a:noFill/>
        </p:spPr>
        <p:txBody>
          <a:bodyPr wrap="none" rtlCol="0">
            <a:spAutoFit/>
          </a:bodyPr>
          <a:lstStyle/>
          <a:p>
            <a:r>
              <a:rPr lang="fr-FR" sz="1050" dirty="0">
                <a:solidFill>
                  <a:schemeClr val="accent1">
                    <a:lumMod val="75000"/>
                  </a:schemeClr>
                </a:solidFill>
              </a:rPr>
              <a:t>Métropole de Lyon</a:t>
            </a:r>
          </a:p>
        </p:txBody>
      </p:sp>
      <p:sp>
        <p:nvSpPr>
          <p:cNvPr id="23" name="ZoneTexte 22">
            <a:extLst>
              <a:ext uri="{FF2B5EF4-FFF2-40B4-BE49-F238E27FC236}">
                <a16:creationId xmlns:a16="http://schemas.microsoft.com/office/drawing/2014/main" id="{0CEE921B-CD2C-F348-9184-8BB483145B8C}"/>
              </a:ext>
            </a:extLst>
          </p:cNvPr>
          <p:cNvSpPr txBox="1"/>
          <p:nvPr/>
        </p:nvSpPr>
        <p:spPr>
          <a:xfrm>
            <a:off x="1962131" y="2923091"/>
            <a:ext cx="455574" cy="253916"/>
          </a:xfrm>
          <a:prstGeom prst="rect">
            <a:avLst/>
          </a:prstGeom>
          <a:noFill/>
        </p:spPr>
        <p:txBody>
          <a:bodyPr wrap="none" rtlCol="0">
            <a:spAutoFit/>
          </a:bodyPr>
          <a:lstStyle/>
          <a:p>
            <a:r>
              <a:rPr lang="fr-FR" sz="1050" dirty="0">
                <a:solidFill>
                  <a:schemeClr val="accent1">
                    <a:lumMod val="75000"/>
                  </a:schemeClr>
                </a:solidFill>
              </a:rPr>
              <a:t>Loire</a:t>
            </a:r>
          </a:p>
        </p:txBody>
      </p:sp>
      <p:sp>
        <p:nvSpPr>
          <p:cNvPr id="24" name="ZoneTexte 23">
            <a:extLst>
              <a:ext uri="{FF2B5EF4-FFF2-40B4-BE49-F238E27FC236}">
                <a16:creationId xmlns:a16="http://schemas.microsoft.com/office/drawing/2014/main" id="{DE77A6BC-6B88-5045-9702-6347DC269267}"/>
              </a:ext>
            </a:extLst>
          </p:cNvPr>
          <p:cNvSpPr txBox="1"/>
          <p:nvPr/>
        </p:nvSpPr>
        <p:spPr>
          <a:xfrm>
            <a:off x="3999208" y="2923091"/>
            <a:ext cx="1225015" cy="253916"/>
          </a:xfrm>
          <a:prstGeom prst="rect">
            <a:avLst/>
          </a:prstGeom>
          <a:noFill/>
        </p:spPr>
        <p:txBody>
          <a:bodyPr wrap="none" rtlCol="0">
            <a:spAutoFit/>
          </a:bodyPr>
          <a:lstStyle/>
          <a:p>
            <a:r>
              <a:rPr lang="fr-FR" sz="1050" dirty="0">
                <a:solidFill>
                  <a:schemeClr val="accent1">
                    <a:lumMod val="75000"/>
                  </a:schemeClr>
                </a:solidFill>
              </a:rPr>
              <a:t>Métropole de Lyon</a:t>
            </a:r>
          </a:p>
        </p:txBody>
      </p:sp>
      <p:sp>
        <p:nvSpPr>
          <p:cNvPr id="25" name="ZoneTexte 24">
            <a:extLst>
              <a:ext uri="{FF2B5EF4-FFF2-40B4-BE49-F238E27FC236}">
                <a16:creationId xmlns:a16="http://schemas.microsoft.com/office/drawing/2014/main" id="{D9DAF766-B4DE-804A-94C5-3FCE3B7ADA46}"/>
              </a:ext>
            </a:extLst>
          </p:cNvPr>
          <p:cNvSpPr txBox="1"/>
          <p:nvPr/>
        </p:nvSpPr>
        <p:spPr>
          <a:xfrm>
            <a:off x="7146613" y="2954575"/>
            <a:ext cx="452368" cy="253916"/>
          </a:xfrm>
          <a:prstGeom prst="rect">
            <a:avLst/>
          </a:prstGeom>
          <a:noFill/>
        </p:spPr>
        <p:txBody>
          <a:bodyPr wrap="none" rtlCol="0">
            <a:spAutoFit/>
          </a:bodyPr>
          <a:lstStyle/>
          <a:p>
            <a:r>
              <a:rPr lang="fr-FR" sz="1050" dirty="0">
                <a:solidFill>
                  <a:schemeClr val="accent1">
                    <a:lumMod val="75000"/>
                  </a:schemeClr>
                </a:solidFill>
              </a:rPr>
              <a:t>Isère</a:t>
            </a:r>
          </a:p>
        </p:txBody>
      </p:sp>
      <p:sp>
        <p:nvSpPr>
          <p:cNvPr id="26" name="ZoneTexte 25">
            <a:extLst>
              <a:ext uri="{FF2B5EF4-FFF2-40B4-BE49-F238E27FC236}">
                <a16:creationId xmlns:a16="http://schemas.microsoft.com/office/drawing/2014/main" id="{1EC0DD06-133A-9F41-A7E5-5C9852A4BBB3}"/>
              </a:ext>
            </a:extLst>
          </p:cNvPr>
          <p:cNvSpPr txBox="1"/>
          <p:nvPr/>
        </p:nvSpPr>
        <p:spPr>
          <a:xfrm>
            <a:off x="521250" y="4732207"/>
            <a:ext cx="2634246" cy="1323439"/>
          </a:xfrm>
          <a:prstGeom prst="rect">
            <a:avLst/>
          </a:prstGeom>
          <a:noFill/>
        </p:spPr>
        <p:txBody>
          <a:bodyPr wrap="square" rtlCol="0">
            <a:spAutoFit/>
          </a:bodyPr>
          <a:lstStyle/>
          <a:p>
            <a:r>
              <a:rPr lang="fr-FR" sz="1600" dirty="0"/>
              <a:t>2017 : 1</a:t>
            </a:r>
            <a:r>
              <a:rPr lang="fr-FR" sz="1600" baseline="30000" dirty="0"/>
              <a:t>ière</a:t>
            </a:r>
            <a:r>
              <a:rPr lang="fr-FR" sz="1600" dirty="0"/>
              <a:t> approche avec une grille papier (AIMV)</a:t>
            </a:r>
          </a:p>
          <a:p>
            <a:r>
              <a:rPr lang="fr-FR" sz="1600" dirty="0"/>
              <a:t>2018 – 2019 (</a:t>
            </a:r>
            <a:r>
              <a:rPr lang="fr-FR" sz="1600" dirty="0" err="1"/>
              <a:t>dévpt</a:t>
            </a:r>
            <a:r>
              <a:rPr lang="fr-FR" sz="1600" dirty="0"/>
              <a:t> et expérimentation)</a:t>
            </a:r>
          </a:p>
          <a:p>
            <a:r>
              <a:rPr lang="fr-FR" sz="1600" dirty="0"/>
              <a:t>2020 (généralisation)</a:t>
            </a:r>
          </a:p>
        </p:txBody>
      </p:sp>
      <p:sp>
        <p:nvSpPr>
          <p:cNvPr id="27" name="ZoneTexte 26">
            <a:extLst>
              <a:ext uri="{FF2B5EF4-FFF2-40B4-BE49-F238E27FC236}">
                <a16:creationId xmlns:a16="http://schemas.microsoft.com/office/drawing/2014/main" id="{3182EAD4-257A-2341-B022-02E32F615131}"/>
              </a:ext>
            </a:extLst>
          </p:cNvPr>
          <p:cNvSpPr txBox="1"/>
          <p:nvPr/>
        </p:nvSpPr>
        <p:spPr>
          <a:xfrm>
            <a:off x="3571054" y="4511593"/>
            <a:ext cx="2634246" cy="830997"/>
          </a:xfrm>
          <a:prstGeom prst="rect">
            <a:avLst/>
          </a:prstGeom>
          <a:noFill/>
        </p:spPr>
        <p:txBody>
          <a:bodyPr wrap="square" rtlCol="0">
            <a:spAutoFit/>
          </a:bodyPr>
          <a:lstStyle/>
          <a:p>
            <a:r>
              <a:rPr lang="fr-FR" sz="1600" dirty="0"/>
              <a:t>2016 – 2017 (</a:t>
            </a:r>
            <a:r>
              <a:rPr lang="fr-FR" sz="1600" dirty="0" err="1"/>
              <a:t>dévpt</a:t>
            </a:r>
            <a:r>
              <a:rPr lang="fr-FR" sz="1600" dirty="0"/>
              <a:t> et expérimentation)</a:t>
            </a:r>
          </a:p>
          <a:p>
            <a:r>
              <a:rPr lang="fr-FR" sz="1600" dirty="0"/>
              <a:t>2018 (généralisation)</a:t>
            </a:r>
          </a:p>
        </p:txBody>
      </p:sp>
      <p:sp>
        <p:nvSpPr>
          <p:cNvPr id="28" name="ZoneTexte 27">
            <a:extLst>
              <a:ext uri="{FF2B5EF4-FFF2-40B4-BE49-F238E27FC236}">
                <a16:creationId xmlns:a16="http://schemas.microsoft.com/office/drawing/2014/main" id="{E653F548-76E4-FB45-8472-1FA1480B83E4}"/>
              </a:ext>
            </a:extLst>
          </p:cNvPr>
          <p:cNvSpPr txBox="1"/>
          <p:nvPr/>
        </p:nvSpPr>
        <p:spPr>
          <a:xfrm>
            <a:off x="9968205" y="1614127"/>
            <a:ext cx="1130887" cy="276999"/>
          </a:xfrm>
          <a:prstGeom prst="rect">
            <a:avLst/>
          </a:prstGeom>
          <a:noFill/>
        </p:spPr>
        <p:txBody>
          <a:bodyPr wrap="none" rtlCol="0">
            <a:spAutoFit/>
          </a:bodyPr>
          <a:lstStyle/>
          <a:p>
            <a:r>
              <a:rPr lang="fr-FR" sz="1200" dirty="0"/>
              <a:t>Avec le soutien</a:t>
            </a:r>
          </a:p>
        </p:txBody>
      </p:sp>
      <p:sp>
        <p:nvSpPr>
          <p:cNvPr id="29" name="Titre 1">
            <a:extLst>
              <a:ext uri="{FF2B5EF4-FFF2-40B4-BE49-F238E27FC236}">
                <a16:creationId xmlns:a16="http://schemas.microsoft.com/office/drawing/2014/main" id="{46EDB716-B4A3-CF4D-A724-E1E803893024}"/>
              </a:ext>
            </a:extLst>
          </p:cNvPr>
          <p:cNvSpPr>
            <a:spLocks noGrp="1"/>
          </p:cNvSpPr>
          <p:nvPr>
            <p:ph type="title"/>
          </p:nvPr>
        </p:nvSpPr>
        <p:spPr>
          <a:xfrm>
            <a:off x="806108" y="349731"/>
            <a:ext cx="10459719" cy="496266"/>
          </a:xfrm>
        </p:spPr>
        <p:txBody>
          <a:bodyPr>
            <a:noAutofit/>
          </a:bodyPr>
          <a:lstStyle/>
          <a:p>
            <a:r>
              <a:rPr lang="fr-FR" sz="3600" spc="-80" dirty="0"/>
              <a:t>Une démarche opérée par différents acteurs</a:t>
            </a:r>
            <a:endParaRPr lang="fr-FR" sz="3600" b="0" dirty="0"/>
          </a:p>
        </p:txBody>
      </p:sp>
      <p:sp>
        <p:nvSpPr>
          <p:cNvPr id="31" name="Espace réservé du numéro de diapositive 30">
            <a:extLst>
              <a:ext uri="{FF2B5EF4-FFF2-40B4-BE49-F238E27FC236}">
                <a16:creationId xmlns:a16="http://schemas.microsoft.com/office/drawing/2014/main" id="{C9B1E0DF-6C82-B845-8208-1BDCDD86BC19}"/>
              </a:ext>
            </a:extLst>
          </p:cNvPr>
          <p:cNvSpPr>
            <a:spLocks noGrp="1"/>
          </p:cNvSpPr>
          <p:nvPr>
            <p:ph type="sldNum" sz="quarter" idx="12"/>
          </p:nvPr>
        </p:nvSpPr>
        <p:spPr/>
        <p:txBody>
          <a:bodyPr/>
          <a:lstStyle/>
          <a:p>
            <a:fld id="{D4A93F63-F80C-8B45-B8A9-2835D8398727}" type="slidenum">
              <a:rPr lang="fr-FR" smtClean="0"/>
              <a:t>3</a:t>
            </a:fld>
            <a:endParaRPr lang="fr-FR"/>
          </a:p>
        </p:txBody>
      </p:sp>
    </p:spTree>
    <p:extLst>
      <p:ext uri="{BB962C8B-B14F-4D97-AF65-F5344CB8AC3E}">
        <p14:creationId xmlns:p14="http://schemas.microsoft.com/office/powerpoint/2010/main" val="2054735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F6EDBF9-0F8D-324A-891E-6220FE08F2D8}"/>
              </a:ext>
            </a:extLst>
          </p:cNvPr>
          <p:cNvSpPr>
            <a:spLocks noGrp="1"/>
          </p:cNvSpPr>
          <p:nvPr>
            <p:ph type="title"/>
          </p:nvPr>
        </p:nvSpPr>
        <p:spPr>
          <a:xfrm>
            <a:off x="838200" y="184771"/>
            <a:ext cx="10515600" cy="496266"/>
          </a:xfrm>
        </p:spPr>
        <p:txBody>
          <a:bodyPr/>
          <a:lstStyle/>
          <a:p>
            <a:r>
              <a:rPr lang="fr-FR" dirty="0"/>
              <a:t>Un contexte national porteur de cette approche</a:t>
            </a:r>
          </a:p>
        </p:txBody>
      </p:sp>
      <p:pic>
        <p:nvPicPr>
          <p:cNvPr id="7" name="Image 6">
            <a:extLst>
              <a:ext uri="{FF2B5EF4-FFF2-40B4-BE49-F238E27FC236}">
                <a16:creationId xmlns:a16="http://schemas.microsoft.com/office/drawing/2014/main" id="{322D678F-E8CC-C740-BADF-B0D03A4165C2}"/>
              </a:ext>
            </a:extLst>
          </p:cNvPr>
          <p:cNvPicPr>
            <a:picLocks noChangeAspect="1"/>
          </p:cNvPicPr>
          <p:nvPr/>
        </p:nvPicPr>
        <p:blipFill>
          <a:blip r:embed="rId2"/>
          <a:stretch>
            <a:fillRect/>
          </a:stretch>
        </p:blipFill>
        <p:spPr>
          <a:xfrm>
            <a:off x="10834182" y="184771"/>
            <a:ext cx="1254383" cy="1129834"/>
          </a:xfrm>
          <a:prstGeom prst="rect">
            <a:avLst/>
          </a:prstGeom>
        </p:spPr>
      </p:pic>
      <p:pic>
        <p:nvPicPr>
          <p:cNvPr id="3" name="Image 2">
            <a:extLst>
              <a:ext uri="{FF2B5EF4-FFF2-40B4-BE49-F238E27FC236}">
                <a16:creationId xmlns:a16="http://schemas.microsoft.com/office/drawing/2014/main" id="{747B7D4C-3757-1541-BB98-D89BD3C7C4B4}"/>
              </a:ext>
            </a:extLst>
          </p:cNvPr>
          <p:cNvPicPr>
            <a:picLocks noChangeAspect="1"/>
          </p:cNvPicPr>
          <p:nvPr/>
        </p:nvPicPr>
        <p:blipFill>
          <a:blip r:embed="rId3"/>
          <a:stretch>
            <a:fillRect/>
          </a:stretch>
        </p:blipFill>
        <p:spPr>
          <a:xfrm>
            <a:off x="103435" y="806034"/>
            <a:ext cx="9499621" cy="446906"/>
          </a:xfrm>
          <a:prstGeom prst="rect">
            <a:avLst/>
          </a:prstGeom>
        </p:spPr>
      </p:pic>
      <p:sp>
        <p:nvSpPr>
          <p:cNvPr id="5" name="Espace réservé du numéro de diapositive 4">
            <a:extLst>
              <a:ext uri="{FF2B5EF4-FFF2-40B4-BE49-F238E27FC236}">
                <a16:creationId xmlns:a16="http://schemas.microsoft.com/office/drawing/2014/main" id="{215283DB-F19D-BF40-B39E-0F49BC62B76C}"/>
              </a:ext>
            </a:extLst>
          </p:cNvPr>
          <p:cNvSpPr>
            <a:spLocks noGrp="1"/>
          </p:cNvSpPr>
          <p:nvPr>
            <p:ph type="sldNum" sz="quarter" idx="12"/>
          </p:nvPr>
        </p:nvSpPr>
        <p:spPr/>
        <p:txBody>
          <a:bodyPr/>
          <a:lstStyle/>
          <a:p>
            <a:fld id="{D4A93F63-F80C-8B45-B8A9-2835D8398727}" type="slidenum">
              <a:rPr lang="fr-FR" smtClean="0"/>
              <a:t>4</a:t>
            </a:fld>
            <a:endParaRPr lang="fr-FR"/>
          </a:p>
        </p:txBody>
      </p:sp>
      <p:sp>
        <p:nvSpPr>
          <p:cNvPr id="6" name="Rectangle 5">
            <a:extLst>
              <a:ext uri="{FF2B5EF4-FFF2-40B4-BE49-F238E27FC236}">
                <a16:creationId xmlns:a16="http://schemas.microsoft.com/office/drawing/2014/main" id="{5D37217E-C58D-6F4B-A3BC-E254AD50CC38}"/>
              </a:ext>
            </a:extLst>
          </p:cNvPr>
          <p:cNvSpPr/>
          <p:nvPr/>
        </p:nvSpPr>
        <p:spPr>
          <a:xfrm>
            <a:off x="226123" y="1917880"/>
            <a:ext cx="3193503" cy="307777"/>
          </a:xfrm>
          <a:prstGeom prst="rect">
            <a:avLst/>
          </a:prstGeom>
        </p:spPr>
        <p:txBody>
          <a:bodyPr wrap="none">
            <a:spAutoFit/>
          </a:bodyPr>
          <a:lstStyle/>
          <a:p>
            <a:r>
              <a:rPr lang="fr-FR" sz="1400" dirty="0"/>
              <a:t>VOLET 1 : ANTICIPATION ET PRÉVENTION </a:t>
            </a:r>
            <a:endParaRPr lang="fr-FR" sz="1400" dirty="0">
              <a:effectLst/>
            </a:endParaRPr>
          </a:p>
        </p:txBody>
      </p:sp>
      <p:sp>
        <p:nvSpPr>
          <p:cNvPr id="8" name="Rectangle 7">
            <a:extLst>
              <a:ext uri="{FF2B5EF4-FFF2-40B4-BE49-F238E27FC236}">
                <a16:creationId xmlns:a16="http://schemas.microsoft.com/office/drawing/2014/main" id="{493B90F5-C384-534B-B07C-1F36B42B32A1}"/>
              </a:ext>
            </a:extLst>
          </p:cNvPr>
          <p:cNvSpPr/>
          <p:nvPr/>
        </p:nvSpPr>
        <p:spPr>
          <a:xfrm>
            <a:off x="226123" y="1369804"/>
            <a:ext cx="6096000" cy="523220"/>
          </a:xfrm>
          <a:prstGeom prst="rect">
            <a:avLst/>
          </a:prstGeom>
        </p:spPr>
        <p:txBody>
          <a:bodyPr>
            <a:spAutoFit/>
          </a:bodyPr>
          <a:lstStyle/>
          <a:p>
            <a:r>
              <a:rPr lang="fr-FR" sz="1400" dirty="0"/>
              <a:t>Loi ASV - ANNEXE</a:t>
            </a:r>
            <a:br>
              <a:rPr lang="fr-FR" sz="1400" dirty="0"/>
            </a:br>
            <a:r>
              <a:rPr lang="fr-FR" sz="1400" dirty="0"/>
              <a:t>À L'ARTICLE 2 - RAPPORT ANNEXÉ </a:t>
            </a:r>
            <a:endParaRPr lang="fr-FR" sz="1400" dirty="0">
              <a:effectLst/>
            </a:endParaRPr>
          </a:p>
        </p:txBody>
      </p:sp>
      <p:sp>
        <p:nvSpPr>
          <p:cNvPr id="9" name="Rectangle 8">
            <a:extLst>
              <a:ext uri="{FF2B5EF4-FFF2-40B4-BE49-F238E27FC236}">
                <a16:creationId xmlns:a16="http://schemas.microsoft.com/office/drawing/2014/main" id="{2FDAEA7E-91F9-5649-ABB6-87349DEECE07}"/>
              </a:ext>
            </a:extLst>
          </p:cNvPr>
          <p:cNvSpPr/>
          <p:nvPr/>
        </p:nvSpPr>
        <p:spPr>
          <a:xfrm>
            <a:off x="226123" y="2346128"/>
            <a:ext cx="11568480" cy="1129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latin typeface="+mj-lt"/>
              </a:rPr>
              <a:t>2.1. Améliorer le repérage des risques de perte d'autonomie et des fragilités.</a:t>
            </a:r>
            <a:br>
              <a:rPr lang="fr-FR" sz="1600" dirty="0">
                <a:latin typeface="+mj-lt"/>
              </a:rPr>
            </a:br>
            <a:r>
              <a:rPr lang="fr-FR" sz="1600" dirty="0">
                <a:latin typeface="+mj-lt"/>
              </a:rPr>
              <a:t>La prévention de la perte d'autonomie passe par </a:t>
            </a:r>
            <a:r>
              <a:rPr lang="fr-FR" sz="1600" b="1" dirty="0">
                <a:solidFill>
                  <a:srgbClr val="FFFF00"/>
                </a:solidFill>
                <a:latin typeface="+mj-lt"/>
              </a:rPr>
              <a:t>le repérage de facteurs de risque à toutes les étapes du parcours des âgés</a:t>
            </a:r>
            <a:r>
              <a:rPr lang="fr-FR" sz="1600" dirty="0">
                <a:latin typeface="+mj-lt"/>
              </a:rPr>
              <a:t>, en privilégiant les </a:t>
            </a:r>
            <a:r>
              <a:rPr lang="fr-FR" sz="1600" b="1" dirty="0">
                <a:solidFill>
                  <a:srgbClr val="FFFF00"/>
                </a:solidFill>
                <a:latin typeface="+mj-lt"/>
              </a:rPr>
              <a:t>déterminants sociaux et environnementaux </a:t>
            </a:r>
            <a:r>
              <a:rPr lang="fr-FR" sz="1600" dirty="0">
                <a:latin typeface="+mj-lt"/>
              </a:rPr>
              <a:t>au sein d'un dispositif de prévention ciblé et gradué.</a:t>
            </a:r>
          </a:p>
        </p:txBody>
      </p:sp>
      <p:sp>
        <p:nvSpPr>
          <p:cNvPr id="10" name="Rectangle 9">
            <a:extLst>
              <a:ext uri="{FF2B5EF4-FFF2-40B4-BE49-F238E27FC236}">
                <a16:creationId xmlns:a16="http://schemas.microsoft.com/office/drawing/2014/main" id="{B5DFDFF9-DA6F-6945-A1B7-DA3EAD4BF616}"/>
              </a:ext>
            </a:extLst>
          </p:cNvPr>
          <p:cNvSpPr/>
          <p:nvPr/>
        </p:nvSpPr>
        <p:spPr>
          <a:xfrm>
            <a:off x="226123" y="4215750"/>
            <a:ext cx="11661077" cy="523220"/>
          </a:xfrm>
          <a:prstGeom prst="rect">
            <a:avLst/>
          </a:prstGeom>
        </p:spPr>
        <p:txBody>
          <a:bodyPr wrap="square">
            <a:spAutoFit/>
          </a:bodyPr>
          <a:lstStyle/>
          <a:p>
            <a:r>
              <a:rPr lang="fr-FR" sz="1400" dirty="0"/>
              <a:t>ARRÊTÉ DU 30 DÉCEMBRE 2015 FIXANT LE CAHIER DES CHARGES DES EXPÉRIMENTATIONS RELATIVES AUX </a:t>
            </a:r>
            <a:r>
              <a:rPr lang="fr-FR" sz="1400" u="sng" dirty="0"/>
              <a:t>SERVICES POLYVALENTS D'AIDE ET DE SOINS À DOMICILE</a:t>
            </a:r>
            <a:r>
              <a:rPr lang="fr-FR" sz="1400" dirty="0"/>
              <a:t> PRÉVUES À L'ARTICLE 49 DE LA LOI N° 2015-1776 DU 28 DÉCEMBRE 2015 RELATIVE À L'ADAPTATION DE LA SOCIÉTÉ AU VIEILLISSEMENT </a:t>
            </a:r>
          </a:p>
        </p:txBody>
      </p:sp>
      <p:sp>
        <p:nvSpPr>
          <p:cNvPr id="11" name="Rectangle 10">
            <a:extLst>
              <a:ext uri="{FF2B5EF4-FFF2-40B4-BE49-F238E27FC236}">
                <a16:creationId xmlns:a16="http://schemas.microsoft.com/office/drawing/2014/main" id="{B0EE80B5-41F8-8140-A6D3-4E3E075201D4}"/>
              </a:ext>
            </a:extLst>
          </p:cNvPr>
          <p:cNvSpPr/>
          <p:nvPr/>
        </p:nvSpPr>
        <p:spPr>
          <a:xfrm>
            <a:off x="226123" y="5141054"/>
            <a:ext cx="11568480" cy="1129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latin typeface="+mj-lt"/>
              </a:rPr>
              <a:t>L'organisation intégrée recouvre :</a:t>
            </a:r>
          </a:p>
          <a:p>
            <a:r>
              <a:rPr lang="fr-FR" sz="1600" dirty="0">
                <a:latin typeface="+mj-lt"/>
              </a:rPr>
              <a:t>(…)</a:t>
            </a:r>
          </a:p>
          <a:p>
            <a:r>
              <a:rPr lang="fr-FR" sz="1600" dirty="0">
                <a:latin typeface="+mj-lt"/>
              </a:rPr>
              <a:t>4. La coordination des interventions auprès de la personne accompagnée et de son entourage notamment dans un objectif de </a:t>
            </a:r>
            <a:r>
              <a:rPr lang="fr-FR" sz="1600" b="1" dirty="0">
                <a:solidFill>
                  <a:srgbClr val="FFFF00"/>
                </a:solidFill>
                <a:latin typeface="+mj-lt"/>
              </a:rPr>
              <a:t>repérage des situations à risque de perte d'autonomie, d'alerte</a:t>
            </a:r>
            <a:r>
              <a:rPr lang="fr-FR" sz="1600" dirty="0">
                <a:latin typeface="+mj-lt"/>
              </a:rPr>
              <a:t> et d'intervention le cas échéant ; </a:t>
            </a:r>
          </a:p>
        </p:txBody>
      </p:sp>
      <p:sp>
        <p:nvSpPr>
          <p:cNvPr id="12" name="Rectangle 11">
            <a:extLst>
              <a:ext uri="{FF2B5EF4-FFF2-40B4-BE49-F238E27FC236}">
                <a16:creationId xmlns:a16="http://schemas.microsoft.com/office/drawing/2014/main" id="{752757F4-0342-3240-AB92-85E9780405BD}"/>
              </a:ext>
            </a:extLst>
          </p:cNvPr>
          <p:cNvSpPr/>
          <p:nvPr/>
        </p:nvSpPr>
        <p:spPr>
          <a:xfrm>
            <a:off x="226123" y="4766773"/>
            <a:ext cx="2428870" cy="307777"/>
          </a:xfrm>
          <a:prstGeom prst="rect">
            <a:avLst/>
          </a:prstGeom>
        </p:spPr>
        <p:txBody>
          <a:bodyPr wrap="none">
            <a:spAutoFit/>
          </a:bodyPr>
          <a:lstStyle/>
          <a:p>
            <a:r>
              <a:rPr lang="fr-FR" sz="1400" dirty="0"/>
              <a:t>3.2. Une organisation intégrée </a:t>
            </a:r>
            <a:endParaRPr lang="fr-FR" sz="1400" dirty="0">
              <a:effectLst/>
            </a:endParaRPr>
          </a:p>
        </p:txBody>
      </p:sp>
    </p:spTree>
    <p:extLst>
      <p:ext uri="{BB962C8B-B14F-4D97-AF65-F5344CB8AC3E}">
        <p14:creationId xmlns:p14="http://schemas.microsoft.com/office/powerpoint/2010/main" val="91905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F6EDBF9-0F8D-324A-891E-6220FE08F2D8}"/>
              </a:ext>
            </a:extLst>
          </p:cNvPr>
          <p:cNvSpPr>
            <a:spLocks noGrp="1"/>
          </p:cNvSpPr>
          <p:nvPr>
            <p:ph type="title"/>
          </p:nvPr>
        </p:nvSpPr>
        <p:spPr>
          <a:xfrm>
            <a:off x="838200" y="184771"/>
            <a:ext cx="10515600" cy="496266"/>
          </a:xfrm>
        </p:spPr>
        <p:txBody>
          <a:bodyPr/>
          <a:lstStyle/>
          <a:p>
            <a:r>
              <a:rPr lang="fr-FR" dirty="0"/>
              <a:t>Un contexte national porteur de cette approche</a:t>
            </a:r>
          </a:p>
        </p:txBody>
      </p:sp>
      <p:grpSp>
        <p:nvGrpSpPr>
          <p:cNvPr id="11" name="Groupe 10">
            <a:extLst>
              <a:ext uri="{FF2B5EF4-FFF2-40B4-BE49-F238E27FC236}">
                <a16:creationId xmlns:a16="http://schemas.microsoft.com/office/drawing/2014/main" id="{90C43A60-EB1B-044E-9410-3C07316BA355}"/>
              </a:ext>
            </a:extLst>
          </p:cNvPr>
          <p:cNvGrpSpPr/>
          <p:nvPr/>
        </p:nvGrpSpPr>
        <p:grpSpPr>
          <a:xfrm>
            <a:off x="0" y="959224"/>
            <a:ext cx="12192000" cy="2021941"/>
            <a:chOff x="0" y="2418029"/>
            <a:chExt cx="12192000" cy="2021941"/>
          </a:xfrm>
        </p:grpSpPr>
        <p:pic>
          <p:nvPicPr>
            <p:cNvPr id="9" name="Image 8">
              <a:extLst>
                <a:ext uri="{FF2B5EF4-FFF2-40B4-BE49-F238E27FC236}">
                  <a16:creationId xmlns:a16="http://schemas.microsoft.com/office/drawing/2014/main" id="{6E5BB666-454C-2D45-B8C0-3343EDA6E3EF}"/>
                </a:ext>
              </a:extLst>
            </p:cNvPr>
            <p:cNvPicPr>
              <a:picLocks noChangeAspect="1"/>
            </p:cNvPicPr>
            <p:nvPr/>
          </p:nvPicPr>
          <p:blipFill>
            <a:blip r:embed="rId2"/>
            <a:stretch>
              <a:fillRect/>
            </a:stretch>
          </p:blipFill>
          <p:spPr>
            <a:xfrm>
              <a:off x="0" y="2418029"/>
              <a:ext cx="12192000" cy="2021941"/>
            </a:xfrm>
            <a:prstGeom prst="rect">
              <a:avLst/>
            </a:prstGeom>
          </p:spPr>
        </p:pic>
        <p:sp>
          <p:nvSpPr>
            <p:cNvPr id="10" name="Rectangle 9">
              <a:extLst>
                <a:ext uri="{FF2B5EF4-FFF2-40B4-BE49-F238E27FC236}">
                  <a16:creationId xmlns:a16="http://schemas.microsoft.com/office/drawing/2014/main" id="{4838D70C-D98E-0E4F-949C-4FF0B534E07E}"/>
                </a:ext>
              </a:extLst>
            </p:cNvPr>
            <p:cNvSpPr/>
            <p:nvPr/>
          </p:nvSpPr>
          <p:spPr>
            <a:xfrm>
              <a:off x="8606116" y="2418029"/>
              <a:ext cx="3585883"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 name="Image 6">
            <a:extLst>
              <a:ext uri="{FF2B5EF4-FFF2-40B4-BE49-F238E27FC236}">
                <a16:creationId xmlns:a16="http://schemas.microsoft.com/office/drawing/2014/main" id="{322D678F-E8CC-C740-BADF-B0D03A4165C2}"/>
              </a:ext>
            </a:extLst>
          </p:cNvPr>
          <p:cNvPicPr>
            <a:picLocks noChangeAspect="1"/>
          </p:cNvPicPr>
          <p:nvPr/>
        </p:nvPicPr>
        <p:blipFill>
          <a:blip r:embed="rId3"/>
          <a:stretch>
            <a:fillRect/>
          </a:stretch>
        </p:blipFill>
        <p:spPr>
          <a:xfrm>
            <a:off x="10834182" y="184771"/>
            <a:ext cx="1254383" cy="1129834"/>
          </a:xfrm>
          <a:prstGeom prst="rect">
            <a:avLst/>
          </a:prstGeom>
        </p:spPr>
      </p:pic>
      <p:sp>
        <p:nvSpPr>
          <p:cNvPr id="14" name="Rectangle 13">
            <a:extLst>
              <a:ext uri="{FF2B5EF4-FFF2-40B4-BE49-F238E27FC236}">
                <a16:creationId xmlns:a16="http://schemas.microsoft.com/office/drawing/2014/main" id="{1B8253AD-910D-094A-A1DA-0D0927B8CD54}"/>
              </a:ext>
            </a:extLst>
          </p:cNvPr>
          <p:cNvSpPr/>
          <p:nvPr/>
        </p:nvSpPr>
        <p:spPr>
          <a:xfrm>
            <a:off x="482599" y="3259352"/>
            <a:ext cx="10871200" cy="3478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000" dirty="0"/>
              <a:t>(code de l’action sociale et familiale – Annexe 3-0)</a:t>
            </a:r>
          </a:p>
          <a:p>
            <a:r>
              <a:rPr lang="fr-FR" sz="1600" dirty="0"/>
              <a:t>Accueil et information de la personne accompagnée</a:t>
            </a:r>
          </a:p>
          <a:p>
            <a:r>
              <a:rPr lang="fr-FR" sz="1600" dirty="0"/>
              <a:t>Analyse de la demande et proposition d’une intervention individualisée</a:t>
            </a:r>
          </a:p>
          <a:p>
            <a:r>
              <a:rPr lang="fr-FR" sz="1600" dirty="0"/>
              <a:t>Information et consentement de la personne accompagnée</a:t>
            </a:r>
          </a:p>
          <a:p>
            <a:r>
              <a:rPr lang="fr-FR" sz="1600" dirty="0"/>
              <a:t>Réalisation de l’intervention</a:t>
            </a:r>
          </a:p>
          <a:p>
            <a:r>
              <a:rPr lang="fr-FR" sz="1600" dirty="0"/>
              <a:t>Suivi de l’intervention : </a:t>
            </a:r>
          </a:p>
          <a:p>
            <a:pPr marL="285750" indent="-285750">
              <a:buFontTx/>
              <a:buChar char="-"/>
            </a:pPr>
            <a:r>
              <a:rPr lang="fr-FR" sz="1600" dirty="0"/>
              <a:t>Désignation d’interlocuteur</a:t>
            </a:r>
          </a:p>
          <a:p>
            <a:pPr marL="285750" indent="-285750">
              <a:buFontTx/>
              <a:buChar char="-"/>
            </a:pPr>
            <a:r>
              <a:rPr lang="fr-FR" sz="1600" dirty="0"/>
              <a:t>Mise en place d’un suivi individualisé</a:t>
            </a:r>
          </a:p>
          <a:p>
            <a:pPr lvl="1"/>
            <a:r>
              <a:rPr lang="fr-FR" sz="1600" dirty="0"/>
              <a:t>1° </a:t>
            </a:r>
            <a:r>
              <a:rPr lang="fr-FR" sz="1600" b="1" dirty="0">
                <a:solidFill>
                  <a:srgbClr val="FFFF00"/>
                </a:solidFill>
              </a:rPr>
              <a:t>Les intervenants font remonter les événements importants et les informations préoccupantes </a:t>
            </a:r>
            <a:r>
              <a:rPr lang="fr-FR" sz="1600" dirty="0"/>
              <a:t>concernant la personne accompagnée. </a:t>
            </a:r>
            <a:r>
              <a:rPr lang="fr-FR" sz="1600" b="1" dirty="0">
                <a:solidFill>
                  <a:srgbClr val="FFFF00"/>
                </a:solidFill>
              </a:rPr>
              <a:t>Le gestionnaire définit les modalités d'association des intervenants à la coordination </a:t>
            </a:r>
            <a:r>
              <a:rPr lang="fr-FR" sz="1600" dirty="0"/>
              <a:t>avec les autres intervenants et aux réflexions entraînant des modifications d'intervention ;</a:t>
            </a:r>
          </a:p>
          <a:p>
            <a:pPr lvl="1"/>
            <a:r>
              <a:rPr lang="fr-FR" sz="1600" dirty="0"/>
              <a:t>2° Le gestionnaire organise le traitement des réclamations, tient à jour leur historique et gère les éventuels conflits entre les intervenants et les personnes accompagnées. </a:t>
            </a:r>
          </a:p>
          <a:p>
            <a:pPr marL="285750" indent="-285750">
              <a:buFontTx/>
              <a:buChar char="-"/>
            </a:pPr>
            <a:r>
              <a:rPr lang="fr-FR" sz="1600" dirty="0"/>
              <a:t>Ré examen annuel de la situation</a:t>
            </a:r>
          </a:p>
        </p:txBody>
      </p:sp>
      <p:sp>
        <p:nvSpPr>
          <p:cNvPr id="12" name="Espace réservé du numéro de diapositive 11">
            <a:extLst>
              <a:ext uri="{FF2B5EF4-FFF2-40B4-BE49-F238E27FC236}">
                <a16:creationId xmlns:a16="http://schemas.microsoft.com/office/drawing/2014/main" id="{FA15841C-F11E-7242-AA1B-3E9D92B34126}"/>
              </a:ext>
            </a:extLst>
          </p:cNvPr>
          <p:cNvSpPr>
            <a:spLocks noGrp="1"/>
          </p:cNvSpPr>
          <p:nvPr>
            <p:ph type="sldNum" sz="quarter" idx="12"/>
          </p:nvPr>
        </p:nvSpPr>
        <p:spPr/>
        <p:txBody>
          <a:bodyPr/>
          <a:lstStyle/>
          <a:p>
            <a:fld id="{D4A93F63-F80C-8B45-B8A9-2835D8398727}" type="slidenum">
              <a:rPr lang="fr-FR" smtClean="0"/>
              <a:t>5</a:t>
            </a:fld>
            <a:endParaRPr lang="fr-FR"/>
          </a:p>
        </p:txBody>
      </p:sp>
    </p:spTree>
    <p:extLst>
      <p:ext uri="{BB962C8B-B14F-4D97-AF65-F5344CB8AC3E}">
        <p14:creationId xmlns:p14="http://schemas.microsoft.com/office/powerpoint/2010/main" val="1762813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F6EDBF9-0F8D-324A-891E-6220FE08F2D8}"/>
              </a:ext>
            </a:extLst>
          </p:cNvPr>
          <p:cNvSpPr>
            <a:spLocks noGrp="1"/>
          </p:cNvSpPr>
          <p:nvPr>
            <p:ph type="title"/>
          </p:nvPr>
        </p:nvSpPr>
        <p:spPr>
          <a:xfrm>
            <a:off x="838200" y="184771"/>
            <a:ext cx="10515600" cy="496266"/>
          </a:xfrm>
        </p:spPr>
        <p:txBody>
          <a:bodyPr/>
          <a:lstStyle/>
          <a:p>
            <a:r>
              <a:rPr lang="fr-FR" dirty="0"/>
              <a:t>Un contexte national porteur de cette approche</a:t>
            </a:r>
          </a:p>
        </p:txBody>
      </p:sp>
      <p:pic>
        <p:nvPicPr>
          <p:cNvPr id="7" name="Image 6">
            <a:extLst>
              <a:ext uri="{FF2B5EF4-FFF2-40B4-BE49-F238E27FC236}">
                <a16:creationId xmlns:a16="http://schemas.microsoft.com/office/drawing/2014/main" id="{322D678F-E8CC-C740-BADF-B0D03A4165C2}"/>
              </a:ext>
            </a:extLst>
          </p:cNvPr>
          <p:cNvPicPr>
            <a:picLocks noChangeAspect="1"/>
          </p:cNvPicPr>
          <p:nvPr/>
        </p:nvPicPr>
        <p:blipFill>
          <a:blip r:embed="rId2"/>
          <a:stretch>
            <a:fillRect/>
          </a:stretch>
        </p:blipFill>
        <p:spPr>
          <a:xfrm>
            <a:off x="10834182" y="184771"/>
            <a:ext cx="1254383" cy="1129834"/>
          </a:xfrm>
          <a:prstGeom prst="rect">
            <a:avLst/>
          </a:prstGeom>
        </p:spPr>
      </p:pic>
      <p:sp>
        <p:nvSpPr>
          <p:cNvPr id="12" name="Espace réservé du numéro de diapositive 11">
            <a:extLst>
              <a:ext uri="{FF2B5EF4-FFF2-40B4-BE49-F238E27FC236}">
                <a16:creationId xmlns:a16="http://schemas.microsoft.com/office/drawing/2014/main" id="{FA15841C-F11E-7242-AA1B-3E9D92B34126}"/>
              </a:ext>
            </a:extLst>
          </p:cNvPr>
          <p:cNvSpPr>
            <a:spLocks noGrp="1"/>
          </p:cNvSpPr>
          <p:nvPr>
            <p:ph type="sldNum" sz="quarter" idx="12"/>
          </p:nvPr>
        </p:nvSpPr>
        <p:spPr/>
        <p:txBody>
          <a:bodyPr/>
          <a:lstStyle/>
          <a:p>
            <a:fld id="{D4A93F63-F80C-8B45-B8A9-2835D8398727}" type="slidenum">
              <a:rPr lang="fr-FR" smtClean="0"/>
              <a:t>6</a:t>
            </a:fld>
            <a:endParaRPr lang="fr-FR"/>
          </a:p>
        </p:txBody>
      </p:sp>
      <p:pic>
        <p:nvPicPr>
          <p:cNvPr id="5" name="Image 4">
            <a:extLst>
              <a:ext uri="{FF2B5EF4-FFF2-40B4-BE49-F238E27FC236}">
                <a16:creationId xmlns:a16="http://schemas.microsoft.com/office/drawing/2014/main" id="{9E3CFD94-8003-27CF-87C7-15FDDD5C439C}"/>
              </a:ext>
            </a:extLst>
          </p:cNvPr>
          <p:cNvPicPr>
            <a:picLocks noChangeAspect="1"/>
          </p:cNvPicPr>
          <p:nvPr/>
        </p:nvPicPr>
        <p:blipFill>
          <a:blip r:embed="rId3"/>
          <a:stretch>
            <a:fillRect/>
          </a:stretch>
        </p:blipFill>
        <p:spPr>
          <a:xfrm>
            <a:off x="107576" y="2350559"/>
            <a:ext cx="10892118" cy="2488100"/>
          </a:xfrm>
          <a:prstGeom prst="rect">
            <a:avLst/>
          </a:prstGeom>
        </p:spPr>
      </p:pic>
      <p:pic>
        <p:nvPicPr>
          <p:cNvPr id="8" name="Image 7">
            <a:extLst>
              <a:ext uri="{FF2B5EF4-FFF2-40B4-BE49-F238E27FC236}">
                <a16:creationId xmlns:a16="http://schemas.microsoft.com/office/drawing/2014/main" id="{A96FBDE7-D633-9D36-6A4C-C63FF16FB49D}"/>
              </a:ext>
            </a:extLst>
          </p:cNvPr>
          <p:cNvPicPr>
            <a:picLocks noChangeAspect="1"/>
          </p:cNvPicPr>
          <p:nvPr/>
        </p:nvPicPr>
        <p:blipFill>
          <a:blip r:embed="rId4"/>
          <a:stretch>
            <a:fillRect/>
          </a:stretch>
        </p:blipFill>
        <p:spPr>
          <a:xfrm>
            <a:off x="107576" y="5023263"/>
            <a:ext cx="10581607" cy="1244895"/>
          </a:xfrm>
          <a:prstGeom prst="rect">
            <a:avLst/>
          </a:prstGeom>
        </p:spPr>
      </p:pic>
      <p:pic>
        <p:nvPicPr>
          <p:cNvPr id="9" name="Image 8">
            <a:extLst>
              <a:ext uri="{FF2B5EF4-FFF2-40B4-BE49-F238E27FC236}">
                <a16:creationId xmlns:a16="http://schemas.microsoft.com/office/drawing/2014/main" id="{6CC40C2E-A999-7233-3475-6571DF04DEFF}"/>
              </a:ext>
            </a:extLst>
          </p:cNvPr>
          <p:cNvPicPr>
            <a:picLocks noChangeAspect="1"/>
          </p:cNvPicPr>
          <p:nvPr/>
        </p:nvPicPr>
        <p:blipFill>
          <a:blip r:embed="rId5"/>
          <a:stretch>
            <a:fillRect/>
          </a:stretch>
        </p:blipFill>
        <p:spPr>
          <a:xfrm>
            <a:off x="1044747" y="1314605"/>
            <a:ext cx="9582888" cy="795086"/>
          </a:xfrm>
          <a:prstGeom prst="rect">
            <a:avLst/>
          </a:prstGeom>
        </p:spPr>
      </p:pic>
    </p:spTree>
    <p:extLst>
      <p:ext uri="{BB962C8B-B14F-4D97-AF65-F5344CB8AC3E}">
        <p14:creationId xmlns:p14="http://schemas.microsoft.com/office/powerpoint/2010/main" val="2971227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F6EDBF9-0F8D-324A-891E-6220FE08F2D8}"/>
              </a:ext>
            </a:extLst>
          </p:cNvPr>
          <p:cNvSpPr>
            <a:spLocks noGrp="1"/>
          </p:cNvSpPr>
          <p:nvPr>
            <p:ph type="title"/>
          </p:nvPr>
        </p:nvSpPr>
        <p:spPr>
          <a:xfrm>
            <a:off x="838200" y="184771"/>
            <a:ext cx="10515600" cy="496266"/>
          </a:xfrm>
        </p:spPr>
        <p:txBody>
          <a:bodyPr/>
          <a:lstStyle/>
          <a:p>
            <a:r>
              <a:rPr lang="fr-FR" dirty="0"/>
              <a:t>Un contexte national porteur de cette approche</a:t>
            </a:r>
          </a:p>
        </p:txBody>
      </p:sp>
      <p:pic>
        <p:nvPicPr>
          <p:cNvPr id="6" name="Image 5">
            <a:extLst>
              <a:ext uri="{FF2B5EF4-FFF2-40B4-BE49-F238E27FC236}">
                <a16:creationId xmlns:a16="http://schemas.microsoft.com/office/drawing/2014/main" id="{1FE4B085-AC38-5742-808C-DFA75C5CC81C}"/>
              </a:ext>
            </a:extLst>
          </p:cNvPr>
          <p:cNvPicPr>
            <a:picLocks noChangeAspect="1"/>
          </p:cNvPicPr>
          <p:nvPr/>
        </p:nvPicPr>
        <p:blipFill>
          <a:blip r:embed="rId2"/>
          <a:stretch>
            <a:fillRect/>
          </a:stretch>
        </p:blipFill>
        <p:spPr>
          <a:xfrm rot="20960076">
            <a:off x="629400" y="959951"/>
            <a:ext cx="3417105" cy="4317558"/>
          </a:xfrm>
          <a:prstGeom prst="rect">
            <a:avLst/>
          </a:prstGeom>
        </p:spPr>
      </p:pic>
      <p:sp>
        <p:nvSpPr>
          <p:cNvPr id="7" name="ZoneTexte 6">
            <a:extLst>
              <a:ext uri="{FF2B5EF4-FFF2-40B4-BE49-F238E27FC236}">
                <a16:creationId xmlns:a16="http://schemas.microsoft.com/office/drawing/2014/main" id="{2BFD8FCD-A1F9-614C-9C98-71F123B848D5}"/>
              </a:ext>
            </a:extLst>
          </p:cNvPr>
          <p:cNvSpPr txBox="1"/>
          <p:nvPr/>
        </p:nvSpPr>
        <p:spPr>
          <a:xfrm>
            <a:off x="0" y="5475117"/>
            <a:ext cx="3699294" cy="1200329"/>
          </a:xfrm>
          <a:prstGeom prst="rect">
            <a:avLst/>
          </a:prstGeom>
          <a:noFill/>
        </p:spPr>
        <p:txBody>
          <a:bodyPr wrap="square" rtlCol="0">
            <a:spAutoFit/>
          </a:bodyPr>
          <a:lstStyle/>
          <a:p>
            <a:r>
              <a:rPr lang="fr-FR" b="1" dirty="0">
                <a:solidFill>
                  <a:srgbClr val="E09E00"/>
                </a:solidFill>
                <a:latin typeface="AvenirLTStd"/>
              </a:rPr>
              <a:t>ASSURER UNE CONTINUITÉ DE PRISE EN CHARGE POUR CHACUN ET METTRE UN TERME AUX RÉPONSES EN SILOS </a:t>
            </a:r>
          </a:p>
        </p:txBody>
      </p:sp>
      <p:sp>
        <p:nvSpPr>
          <p:cNvPr id="8" name="Rectangle 7">
            <a:extLst>
              <a:ext uri="{FF2B5EF4-FFF2-40B4-BE49-F238E27FC236}">
                <a16:creationId xmlns:a16="http://schemas.microsoft.com/office/drawing/2014/main" id="{A2605A24-1286-3041-96A6-393D4325CA85}"/>
              </a:ext>
            </a:extLst>
          </p:cNvPr>
          <p:cNvSpPr/>
          <p:nvPr/>
        </p:nvSpPr>
        <p:spPr>
          <a:xfrm>
            <a:off x="4100423" y="1172741"/>
            <a:ext cx="6096000" cy="646331"/>
          </a:xfrm>
          <a:prstGeom prst="rect">
            <a:avLst/>
          </a:prstGeom>
        </p:spPr>
        <p:txBody>
          <a:bodyPr>
            <a:spAutoFit/>
          </a:bodyPr>
          <a:lstStyle/>
          <a:p>
            <a:r>
              <a:rPr lang="fr-FR" b="1" dirty="0">
                <a:solidFill>
                  <a:srgbClr val="E09E00"/>
                </a:solidFill>
                <a:latin typeface="AvenirLTStd"/>
              </a:rPr>
              <a:t>PRÉVENIR LA PERTE D’AUTONOMIE POUR AUGMENTER L’ESPÉRANCE DE VIE SANS INCAPACITÉ </a:t>
            </a:r>
            <a:endParaRPr lang="fr-FR" dirty="0"/>
          </a:p>
        </p:txBody>
      </p:sp>
      <p:sp>
        <p:nvSpPr>
          <p:cNvPr id="9" name="Rectangle 8">
            <a:extLst>
              <a:ext uri="{FF2B5EF4-FFF2-40B4-BE49-F238E27FC236}">
                <a16:creationId xmlns:a16="http://schemas.microsoft.com/office/drawing/2014/main" id="{41D04CA6-0F4A-3C4F-BD7D-8D91ADECADEB}"/>
              </a:ext>
            </a:extLst>
          </p:cNvPr>
          <p:cNvSpPr/>
          <p:nvPr/>
        </p:nvSpPr>
        <p:spPr>
          <a:xfrm>
            <a:off x="5124089" y="1958131"/>
            <a:ext cx="6487066" cy="646331"/>
          </a:xfrm>
          <a:prstGeom prst="rect">
            <a:avLst/>
          </a:prstGeom>
        </p:spPr>
        <p:txBody>
          <a:bodyPr wrap="square">
            <a:spAutoFit/>
          </a:bodyPr>
          <a:lstStyle/>
          <a:p>
            <a:r>
              <a:rPr lang="fr-FR" b="1" dirty="0">
                <a:solidFill>
                  <a:srgbClr val="E09E00"/>
                </a:solidFill>
                <a:latin typeface="AvenirLTStd"/>
              </a:rPr>
              <a:t>Objectif : Diffuser les démarches de prévention dans l’ensemble des structures de prise en charge de la personne âgée </a:t>
            </a:r>
            <a:endParaRPr lang="fr-FR" dirty="0"/>
          </a:p>
        </p:txBody>
      </p:sp>
      <p:sp>
        <p:nvSpPr>
          <p:cNvPr id="10" name="Rectangle 9">
            <a:extLst>
              <a:ext uri="{FF2B5EF4-FFF2-40B4-BE49-F238E27FC236}">
                <a16:creationId xmlns:a16="http://schemas.microsoft.com/office/drawing/2014/main" id="{47765D5F-806F-3141-BB65-ED91BE4D98DC}"/>
              </a:ext>
            </a:extLst>
          </p:cNvPr>
          <p:cNvSpPr/>
          <p:nvPr/>
        </p:nvSpPr>
        <p:spPr>
          <a:xfrm>
            <a:off x="5124089" y="2766268"/>
            <a:ext cx="6096000" cy="646331"/>
          </a:xfrm>
          <a:prstGeom prst="rect">
            <a:avLst/>
          </a:prstGeom>
        </p:spPr>
        <p:txBody>
          <a:bodyPr>
            <a:spAutoFit/>
          </a:bodyPr>
          <a:lstStyle/>
          <a:p>
            <a:r>
              <a:rPr lang="fr-FR" b="1" dirty="0">
                <a:latin typeface="AvenirLTStd"/>
              </a:rPr>
              <a:t>Proposition 76 : Conforter et préciser le rôle des intervenants à domicile en tant que </a:t>
            </a:r>
            <a:r>
              <a:rPr lang="fr-FR" b="1" dirty="0">
                <a:solidFill>
                  <a:srgbClr val="FFFF00"/>
                </a:solidFill>
                <a:highlight>
                  <a:srgbClr val="4472C4"/>
                </a:highlight>
                <a:latin typeface="AvenirLTStd"/>
              </a:rPr>
              <a:t>lanceurs d’alerte </a:t>
            </a:r>
            <a:endParaRPr lang="fr-FR" dirty="0">
              <a:solidFill>
                <a:srgbClr val="FFFF00"/>
              </a:solidFill>
              <a:highlight>
                <a:srgbClr val="4472C4"/>
              </a:highlight>
            </a:endParaRPr>
          </a:p>
        </p:txBody>
      </p:sp>
      <p:sp>
        <p:nvSpPr>
          <p:cNvPr id="11" name="Rectangle 10">
            <a:extLst>
              <a:ext uri="{FF2B5EF4-FFF2-40B4-BE49-F238E27FC236}">
                <a16:creationId xmlns:a16="http://schemas.microsoft.com/office/drawing/2014/main" id="{2D4DAA04-4A67-024D-9575-535F7993FB6E}"/>
              </a:ext>
            </a:extLst>
          </p:cNvPr>
          <p:cNvSpPr/>
          <p:nvPr/>
        </p:nvSpPr>
        <p:spPr>
          <a:xfrm>
            <a:off x="5124089" y="3595980"/>
            <a:ext cx="6808528" cy="1384995"/>
          </a:xfrm>
          <a:prstGeom prst="rect">
            <a:avLst/>
          </a:prstGeom>
        </p:spPr>
        <p:txBody>
          <a:bodyPr wrap="square">
            <a:spAutoFit/>
          </a:bodyPr>
          <a:lstStyle/>
          <a:p>
            <a:r>
              <a:rPr lang="fr-FR" sz="1200" dirty="0">
                <a:latin typeface="AvenirLTStd"/>
              </a:rPr>
              <a:t>Les propositions formulées en matière de financement des services d’aides à domicile et</a:t>
            </a:r>
            <a:br>
              <a:rPr lang="fr-FR" sz="1200" dirty="0">
                <a:latin typeface="AvenirLTStd"/>
              </a:rPr>
            </a:br>
            <a:r>
              <a:rPr lang="fr-FR" sz="1200" dirty="0">
                <a:latin typeface="AvenirLTStd"/>
              </a:rPr>
              <a:t>de formation des personnels doivent permettre, notamment dans le cadre des CPOM qui seraient mis en place, d’affirmer le </a:t>
            </a:r>
            <a:r>
              <a:rPr lang="fr-FR" sz="1200" dirty="0" err="1">
                <a:latin typeface="AvenirLTStd"/>
              </a:rPr>
              <a:t>rôle</a:t>
            </a:r>
            <a:r>
              <a:rPr lang="fr-FR" sz="1200" dirty="0">
                <a:latin typeface="AvenirLTStd"/>
              </a:rPr>
              <a:t> clé́ des intervenants à domicile dans la diffusion de messages de prévention, dans </a:t>
            </a:r>
            <a:r>
              <a:rPr lang="fr-FR" sz="1200" dirty="0">
                <a:solidFill>
                  <a:srgbClr val="FFFF00"/>
                </a:solidFill>
                <a:highlight>
                  <a:srgbClr val="4472C4"/>
                </a:highlight>
                <a:latin typeface="AvenirLTStd"/>
              </a:rPr>
              <a:t>le repérage des fragilités </a:t>
            </a:r>
            <a:r>
              <a:rPr lang="fr-FR" sz="1200" dirty="0">
                <a:latin typeface="AvenirLTStd"/>
              </a:rPr>
              <a:t>et l’orientation de la personne âgée ou de ses proches aidants vers les rendez-vous de prévention. Ce rôle de lanceur d’alerte doit </a:t>
            </a:r>
            <a:r>
              <a:rPr lang="fr-FR" sz="1200" dirty="0" err="1">
                <a:latin typeface="AvenirLTStd"/>
              </a:rPr>
              <a:t>être</a:t>
            </a:r>
            <a:r>
              <a:rPr lang="fr-FR" sz="1200" dirty="0">
                <a:latin typeface="AvenirLTStd"/>
              </a:rPr>
              <a:t> promu à travers les CPOM pour les SAAD, les SSIAD et les </a:t>
            </a:r>
            <a:r>
              <a:rPr lang="fr-FR" sz="1200" dirty="0" err="1">
                <a:latin typeface="AvenirLTStd"/>
              </a:rPr>
              <a:t>Spasad</a:t>
            </a:r>
            <a:r>
              <a:rPr lang="fr-FR" sz="1200" dirty="0">
                <a:latin typeface="AvenirLTStd"/>
              </a:rPr>
              <a:t>. Il nécessite un lien resserré entre ces lanceurs d’alerte et le </a:t>
            </a:r>
            <a:r>
              <a:rPr lang="fr-FR" sz="1200" dirty="0" err="1">
                <a:latin typeface="AvenirLTStd"/>
              </a:rPr>
              <a:t>médecin-traitant</a:t>
            </a:r>
            <a:r>
              <a:rPr lang="fr-FR" sz="1200" dirty="0">
                <a:latin typeface="AvenirLTStd"/>
              </a:rPr>
              <a:t> de la personne ou les instances de parcours mises en place. </a:t>
            </a:r>
            <a:endParaRPr lang="fr-FR" sz="1200" dirty="0"/>
          </a:p>
        </p:txBody>
      </p:sp>
      <p:sp>
        <p:nvSpPr>
          <p:cNvPr id="12" name="Rectangle 11">
            <a:extLst>
              <a:ext uri="{FF2B5EF4-FFF2-40B4-BE49-F238E27FC236}">
                <a16:creationId xmlns:a16="http://schemas.microsoft.com/office/drawing/2014/main" id="{94C270BD-6BCF-0445-9A3C-EA120A443C56}"/>
              </a:ext>
            </a:extLst>
          </p:cNvPr>
          <p:cNvSpPr/>
          <p:nvPr/>
        </p:nvSpPr>
        <p:spPr>
          <a:xfrm>
            <a:off x="3938796" y="5467189"/>
            <a:ext cx="5112588" cy="1200329"/>
          </a:xfrm>
          <a:prstGeom prst="rect">
            <a:avLst/>
          </a:prstGeom>
          <a:solidFill>
            <a:schemeClr val="bg1"/>
          </a:solidFill>
        </p:spPr>
        <p:txBody>
          <a:bodyPr wrap="square">
            <a:spAutoFit/>
          </a:bodyPr>
          <a:lstStyle/>
          <a:p>
            <a:r>
              <a:rPr lang="fr-FR" b="1" dirty="0">
                <a:solidFill>
                  <a:srgbClr val="E09E00"/>
                </a:solidFill>
                <a:latin typeface="AvenirLTStd"/>
              </a:rPr>
              <a:t>Objectif: Éviter toute rupture de parcours pour les personnes âgées et engager l’ensemble des acteurs sanitaires, sociaux et médico-sociaux dans un décloisonnement de leurs interventions </a:t>
            </a:r>
            <a:endParaRPr lang="fr-FR" dirty="0"/>
          </a:p>
        </p:txBody>
      </p:sp>
      <p:sp>
        <p:nvSpPr>
          <p:cNvPr id="14" name="Rectangle 13">
            <a:extLst>
              <a:ext uri="{FF2B5EF4-FFF2-40B4-BE49-F238E27FC236}">
                <a16:creationId xmlns:a16="http://schemas.microsoft.com/office/drawing/2014/main" id="{29210D16-AF39-6849-BCD2-E13537D8C8D7}"/>
              </a:ext>
            </a:extLst>
          </p:cNvPr>
          <p:cNvSpPr/>
          <p:nvPr/>
        </p:nvSpPr>
        <p:spPr>
          <a:xfrm>
            <a:off x="9290887" y="5467190"/>
            <a:ext cx="2655736" cy="1200329"/>
          </a:xfrm>
          <a:prstGeom prst="rect">
            <a:avLst/>
          </a:prstGeom>
        </p:spPr>
        <p:txBody>
          <a:bodyPr wrap="square">
            <a:spAutoFit/>
          </a:bodyPr>
          <a:lstStyle/>
          <a:p>
            <a:r>
              <a:rPr lang="fr-FR" b="1" dirty="0">
                <a:latin typeface="AvenirLTStd"/>
              </a:rPr>
              <a:t>Proposition 139 : Mettre en place </a:t>
            </a:r>
            <a:r>
              <a:rPr lang="fr-FR" b="1" dirty="0">
                <a:solidFill>
                  <a:srgbClr val="FFFF00"/>
                </a:solidFill>
                <a:highlight>
                  <a:srgbClr val="4472C4"/>
                </a:highlight>
                <a:latin typeface="AvenirLTStd"/>
              </a:rPr>
              <a:t>un dispositif de soutien à la logique de parcours </a:t>
            </a:r>
            <a:endParaRPr lang="fr-FR" dirty="0">
              <a:solidFill>
                <a:srgbClr val="FFFF00"/>
              </a:solidFill>
              <a:highlight>
                <a:srgbClr val="4472C4"/>
              </a:highlight>
            </a:endParaRPr>
          </a:p>
        </p:txBody>
      </p:sp>
      <p:sp>
        <p:nvSpPr>
          <p:cNvPr id="15" name="Espace réservé du numéro de diapositive 14">
            <a:extLst>
              <a:ext uri="{FF2B5EF4-FFF2-40B4-BE49-F238E27FC236}">
                <a16:creationId xmlns:a16="http://schemas.microsoft.com/office/drawing/2014/main" id="{418F727A-B0CF-3E44-9DBC-04FEDABB4BF5}"/>
              </a:ext>
            </a:extLst>
          </p:cNvPr>
          <p:cNvSpPr>
            <a:spLocks noGrp="1"/>
          </p:cNvSpPr>
          <p:nvPr>
            <p:ph type="sldNum" sz="quarter" idx="12"/>
          </p:nvPr>
        </p:nvSpPr>
        <p:spPr/>
        <p:txBody>
          <a:bodyPr/>
          <a:lstStyle/>
          <a:p>
            <a:fld id="{D4A93F63-F80C-8B45-B8A9-2835D8398727}" type="slidenum">
              <a:rPr lang="fr-FR" smtClean="0"/>
              <a:t>7</a:t>
            </a:fld>
            <a:endParaRPr lang="fr-FR"/>
          </a:p>
        </p:txBody>
      </p:sp>
    </p:spTree>
    <p:extLst>
      <p:ext uri="{BB962C8B-B14F-4D97-AF65-F5344CB8AC3E}">
        <p14:creationId xmlns:p14="http://schemas.microsoft.com/office/powerpoint/2010/main" val="3756882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F6EDBF9-0F8D-324A-891E-6220FE08F2D8}"/>
              </a:ext>
            </a:extLst>
          </p:cNvPr>
          <p:cNvSpPr>
            <a:spLocks noGrp="1"/>
          </p:cNvSpPr>
          <p:nvPr>
            <p:ph type="title"/>
          </p:nvPr>
        </p:nvSpPr>
        <p:spPr>
          <a:xfrm>
            <a:off x="838200" y="184771"/>
            <a:ext cx="10515600" cy="496266"/>
          </a:xfrm>
        </p:spPr>
        <p:txBody>
          <a:bodyPr/>
          <a:lstStyle/>
          <a:p>
            <a:r>
              <a:rPr lang="fr-FR" dirty="0"/>
              <a:t>Un contexte national porteur de cette approche</a:t>
            </a:r>
          </a:p>
        </p:txBody>
      </p:sp>
      <p:pic>
        <p:nvPicPr>
          <p:cNvPr id="2" name="Image 1">
            <a:extLst>
              <a:ext uri="{FF2B5EF4-FFF2-40B4-BE49-F238E27FC236}">
                <a16:creationId xmlns:a16="http://schemas.microsoft.com/office/drawing/2014/main" id="{DB52E45D-B205-6041-9CB8-83AAE5B603B3}"/>
              </a:ext>
            </a:extLst>
          </p:cNvPr>
          <p:cNvPicPr>
            <a:picLocks noChangeAspect="1"/>
          </p:cNvPicPr>
          <p:nvPr/>
        </p:nvPicPr>
        <p:blipFill>
          <a:blip r:embed="rId2"/>
          <a:stretch>
            <a:fillRect/>
          </a:stretch>
        </p:blipFill>
        <p:spPr>
          <a:xfrm rot="1031930">
            <a:off x="7781182" y="1330120"/>
            <a:ext cx="3242290" cy="4190715"/>
          </a:xfrm>
          <a:prstGeom prst="rect">
            <a:avLst/>
          </a:prstGeom>
        </p:spPr>
      </p:pic>
      <p:pic>
        <p:nvPicPr>
          <p:cNvPr id="3" name="Image 2">
            <a:extLst>
              <a:ext uri="{FF2B5EF4-FFF2-40B4-BE49-F238E27FC236}">
                <a16:creationId xmlns:a16="http://schemas.microsoft.com/office/drawing/2014/main" id="{3D55323F-4FE6-C446-803D-7915C128BF7E}"/>
              </a:ext>
            </a:extLst>
          </p:cNvPr>
          <p:cNvPicPr>
            <a:picLocks noChangeAspect="1"/>
          </p:cNvPicPr>
          <p:nvPr/>
        </p:nvPicPr>
        <p:blipFill>
          <a:blip r:embed="rId3"/>
          <a:stretch>
            <a:fillRect/>
          </a:stretch>
        </p:blipFill>
        <p:spPr>
          <a:xfrm>
            <a:off x="246930" y="5503105"/>
            <a:ext cx="9757513" cy="646331"/>
          </a:xfrm>
          <a:prstGeom prst="rect">
            <a:avLst/>
          </a:prstGeom>
        </p:spPr>
      </p:pic>
      <p:sp>
        <p:nvSpPr>
          <p:cNvPr id="5" name="Rectangle 4">
            <a:extLst>
              <a:ext uri="{FF2B5EF4-FFF2-40B4-BE49-F238E27FC236}">
                <a16:creationId xmlns:a16="http://schemas.microsoft.com/office/drawing/2014/main" id="{C9AFE50E-CF20-934F-BCBF-F75D022CDFA4}"/>
              </a:ext>
            </a:extLst>
          </p:cNvPr>
          <p:cNvSpPr/>
          <p:nvPr/>
        </p:nvSpPr>
        <p:spPr>
          <a:xfrm>
            <a:off x="331276" y="1262105"/>
            <a:ext cx="6902824" cy="646331"/>
          </a:xfrm>
          <a:prstGeom prst="rect">
            <a:avLst/>
          </a:prstGeom>
        </p:spPr>
        <p:txBody>
          <a:bodyPr wrap="square">
            <a:spAutoFit/>
          </a:bodyPr>
          <a:lstStyle/>
          <a:p>
            <a:r>
              <a:rPr lang="fr-FR" b="1" dirty="0">
                <a:solidFill>
                  <a:srgbClr val="842D60"/>
                </a:solidFill>
                <a:latin typeface="Calibri" panose="020F0502020204030204" pitchFamily="34" charset="0"/>
              </a:rPr>
              <a:t>Objectif 13 : Soutenir l’investissement des professionnels de santé dans la prise en charge du grand </a:t>
            </a:r>
            <a:r>
              <a:rPr lang="fr-FR" b="1" dirty="0" err="1">
                <a:solidFill>
                  <a:srgbClr val="842D60"/>
                </a:solidFill>
                <a:latin typeface="Calibri" panose="020F0502020204030204" pitchFamily="34" charset="0"/>
              </a:rPr>
              <a:t>âge</a:t>
            </a:r>
            <a:r>
              <a:rPr lang="fr-FR" b="1" dirty="0">
                <a:solidFill>
                  <a:srgbClr val="842D60"/>
                </a:solidFill>
                <a:latin typeface="Calibri" panose="020F0502020204030204" pitchFamily="34" charset="0"/>
              </a:rPr>
              <a:t> </a:t>
            </a:r>
            <a:endParaRPr lang="fr-FR" dirty="0"/>
          </a:p>
        </p:txBody>
      </p:sp>
      <p:sp>
        <p:nvSpPr>
          <p:cNvPr id="13" name="Rectangle 12">
            <a:extLst>
              <a:ext uri="{FF2B5EF4-FFF2-40B4-BE49-F238E27FC236}">
                <a16:creationId xmlns:a16="http://schemas.microsoft.com/office/drawing/2014/main" id="{91885D6B-61FC-904D-8B4C-AA8B12CD175C}"/>
              </a:ext>
            </a:extLst>
          </p:cNvPr>
          <p:cNvSpPr/>
          <p:nvPr/>
        </p:nvSpPr>
        <p:spPr>
          <a:xfrm>
            <a:off x="331276" y="2489504"/>
            <a:ext cx="6096000" cy="2308324"/>
          </a:xfrm>
          <a:prstGeom prst="rect">
            <a:avLst/>
          </a:prstGeom>
        </p:spPr>
        <p:txBody>
          <a:bodyPr>
            <a:spAutoFit/>
          </a:bodyPr>
          <a:lstStyle/>
          <a:p>
            <a:r>
              <a:rPr lang="fr-FR" sz="1200" dirty="0">
                <a:latin typeface="Calibri" panose="020F0502020204030204" pitchFamily="34" charset="0"/>
              </a:rPr>
              <a:t>Le « Care Manager » est un métier à mieux définir et valoriser. Ces missions peuvent varier d’une action à l’autre sans qu’il ne soit proposé une définition formelle. Il peut s’agir de simples missions liées à la coordination des services prévus dans le cadre d’actions de renforcement du maintien à domicile même si elle est centrée sur les usagers. …</a:t>
            </a:r>
          </a:p>
          <a:p>
            <a:endParaRPr lang="fr-FR" sz="1200" dirty="0">
              <a:latin typeface="Calibri" panose="020F0502020204030204" pitchFamily="34" charset="0"/>
            </a:endParaRPr>
          </a:p>
          <a:p>
            <a:r>
              <a:rPr lang="fr-FR" sz="1200" dirty="0"/>
              <a:t>Le care manager est un métier d’avenir à consolider et à valoriser. Appuyé́ sur des outils numériques et une organisation en autonomie, c’est un métier attractif sur le marché des services d’aide à la personne, notamment auprès des jeunes de niveau bac+ 2 ou bac+ 3. Le métier de care manager favorise l’évolution de carrière pour les professionnels médicaux, paramédicaux, médico-sociaux et sociaux (VAE, formation continue). Enfin, il peut permettre de créer de nouveaux emplois. </a:t>
            </a:r>
          </a:p>
          <a:p>
            <a:endParaRPr lang="fr-FR" sz="1200" dirty="0"/>
          </a:p>
        </p:txBody>
      </p:sp>
      <p:sp>
        <p:nvSpPr>
          <p:cNvPr id="15" name="Espace réservé du numéro de diapositive 14">
            <a:extLst>
              <a:ext uri="{FF2B5EF4-FFF2-40B4-BE49-F238E27FC236}">
                <a16:creationId xmlns:a16="http://schemas.microsoft.com/office/drawing/2014/main" id="{DAC0705F-2784-5D41-881B-D818EAFC16D5}"/>
              </a:ext>
            </a:extLst>
          </p:cNvPr>
          <p:cNvSpPr>
            <a:spLocks noGrp="1"/>
          </p:cNvSpPr>
          <p:nvPr>
            <p:ph type="sldNum" sz="quarter" idx="12"/>
          </p:nvPr>
        </p:nvSpPr>
        <p:spPr/>
        <p:txBody>
          <a:bodyPr/>
          <a:lstStyle/>
          <a:p>
            <a:fld id="{D4A93F63-F80C-8B45-B8A9-2835D8398727}" type="slidenum">
              <a:rPr lang="fr-FR" smtClean="0"/>
              <a:t>8</a:t>
            </a:fld>
            <a:endParaRPr lang="fr-FR"/>
          </a:p>
        </p:txBody>
      </p:sp>
    </p:spTree>
    <p:extLst>
      <p:ext uri="{BB962C8B-B14F-4D97-AF65-F5344CB8AC3E}">
        <p14:creationId xmlns:p14="http://schemas.microsoft.com/office/powerpoint/2010/main" val="3382444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8D3F3B-22E4-094D-81CA-3EC2E0B0B814}"/>
              </a:ext>
            </a:extLst>
          </p:cNvPr>
          <p:cNvSpPr>
            <a:spLocks noGrp="1"/>
          </p:cNvSpPr>
          <p:nvPr>
            <p:ph type="title"/>
          </p:nvPr>
        </p:nvSpPr>
        <p:spPr>
          <a:xfrm>
            <a:off x="894081" y="274630"/>
            <a:ext cx="10459719" cy="496266"/>
          </a:xfrm>
        </p:spPr>
        <p:txBody>
          <a:bodyPr/>
          <a:lstStyle/>
          <a:p>
            <a:r>
              <a:rPr lang="fr-FR" dirty="0"/>
              <a:t>Rappel du processus sentinelle</a:t>
            </a:r>
          </a:p>
        </p:txBody>
      </p:sp>
      <p:pic>
        <p:nvPicPr>
          <p:cNvPr id="4" name="Graphique 11">
            <a:extLst>
              <a:ext uri="{FF2B5EF4-FFF2-40B4-BE49-F238E27FC236}">
                <a16:creationId xmlns:a16="http://schemas.microsoft.com/office/drawing/2014/main" id="{E229B741-7712-D448-A93C-19DE155B35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6495" y="836652"/>
            <a:ext cx="2071356" cy="733052"/>
          </a:xfrm>
          <a:prstGeom prst="rect">
            <a:avLst/>
          </a:prstGeom>
        </p:spPr>
      </p:pic>
      <p:sp>
        <p:nvSpPr>
          <p:cNvPr id="5" name="ZoneTexte 4">
            <a:extLst>
              <a:ext uri="{FF2B5EF4-FFF2-40B4-BE49-F238E27FC236}">
                <a16:creationId xmlns:a16="http://schemas.microsoft.com/office/drawing/2014/main" id="{6D4A72C5-5103-8945-8FA6-54CAC9D3A503}"/>
              </a:ext>
            </a:extLst>
          </p:cNvPr>
          <p:cNvSpPr txBox="1"/>
          <p:nvPr/>
        </p:nvSpPr>
        <p:spPr>
          <a:xfrm>
            <a:off x="1116495" y="1695926"/>
            <a:ext cx="2305759" cy="369332"/>
          </a:xfrm>
          <a:prstGeom prst="rect">
            <a:avLst/>
          </a:prstGeom>
          <a:noFill/>
        </p:spPr>
        <p:txBody>
          <a:bodyPr wrap="none" rtlCol="0">
            <a:spAutoFit/>
          </a:bodyPr>
          <a:lstStyle/>
          <a:p>
            <a:r>
              <a:rPr lang="fr-FR" dirty="0"/>
              <a:t>Évaluation des besoins</a:t>
            </a:r>
          </a:p>
        </p:txBody>
      </p:sp>
      <p:sp>
        <p:nvSpPr>
          <p:cNvPr id="6" name="Rectangle 5">
            <a:extLst>
              <a:ext uri="{FF2B5EF4-FFF2-40B4-BE49-F238E27FC236}">
                <a16:creationId xmlns:a16="http://schemas.microsoft.com/office/drawing/2014/main" id="{2F6C8E92-D44A-5847-81C0-616D781D45EB}"/>
              </a:ext>
            </a:extLst>
          </p:cNvPr>
          <p:cNvSpPr/>
          <p:nvPr/>
        </p:nvSpPr>
        <p:spPr>
          <a:xfrm>
            <a:off x="562633" y="2449327"/>
            <a:ext cx="2071356" cy="1421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Heures d’accompagnement et de prévention à domicile</a:t>
            </a:r>
          </a:p>
        </p:txBody>
      </p:sp>
      <p:sp>
        <p:nvSpPr>
          <p:cNvPr id="7" name="Rectangle 6">
            <a:extLst>
              <a:ext uri="{FF2B5EF4-FFF2-40B4-BE49-F238E27FC236}">
                <a16:creationId xmlns:a16="http://schemas.microsoft.com/office/drawing/2014/main" id="{7C063323-8367-D745-9B83-FB2F212690CC}"/>
              </a:ext>
            </a:extLst>
          </p:cNvPr>
          <p:cNvSpPr/>
          <p:nvPr/>
        </p:nvSpPr>
        <p:spPr>
          <a:xfrm>
            <a:off x="2826145" y="2449327"/>
            <a:ext cx="1967948" cy="142129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Coordination </a:t>
            </a:r>
          </a:p>
          <a:p>
            <a:pPr algn="ctr"/>
            <a:endParaRPr lang="fr-FR" dirty="0">
              <a:solidFill>
                <a:schemeClr val="bg1"/>
              </a:solidFill>
            </a:endParaRPr>
          </a:p>
          <a:p>
            <a:pPr algn="ctr"/>
            <a:r>
              <a:rPr lang="fr-FR" dirty="0">
                <a:solidFill>
                  <a:schemeClr val="bg1"/>
                </a:solidFill>
              </a:rPr>
              <a:t>(si plus de 3 prestations)</a:t>
            </a:r>
          </a:p>
        </p:txBody>
      </p:sp>
      <p:sp>
        <p:nvSpPr>
          <p:cNvPr id="8" name="Rectangle 7">
            <a:extLst>
              <a:ext uri="{FF2B5EF4-FFF2-40B4-BE49-F238E27FC236}">
                <a16:creationId xmlns:a16="http://schemas.microsoft.com/office/drawing/2014/main" id="{4C86640D-4235-834A-80D3-E220D5BC83B7}"/>
              </a:ext>
            </a:extLst>
          </p:cNvPr>
          <p:cNvSpPr/>
          <p:nvPr/>
        </p:nvSpPr>
        <p:spPr>
          <a:xfrm>
            <a:off x="265824" y="4471904"/>
            <a:ext cx="5112146" cy="1477328"/>
          </a:xfrm>
          <a:prstGeom prst="rect">
            <a:avLst/>
          </a:prstGeom>
        </p:spPr>
        <p:txBody>
          <a:bodyPr wrap="square">
            <a:spAutoFit/>
          </a:bodyPr>
          <a:lstStyle/>
          <a:p>
            <a:r>
              <a:rPr lang="fr-FR" b="1" dirty="0">
                <a:solidFill>
                  <a:schemeClr val="accent2">
                    <a:lumMod val="75000"/>
                  </a:schemeClr>
                </a:solidFill>
                <a:latin typeface="Calibri" panose="020F0502020204030204" pitchFamily="34" charset="0"/>
              </a:rPr>
              <a:t>Mission 1 </a:t>
            </a:r>
            <a:r>
              <a:rPr lang="fr-FR" dirty="0">
                <a:solidFill>
                  <a:schemeClr val="accent2">
                    <a:lumMod val="75000"/>
                  </a:schemeClr>
                </a:solidFill>
                <a:latin typeface="Calibri" panose="020F0502020204030204" pitchFamily="34" charset="0"/>
              </a:rPr>
              <a:t>- Assurer un suivi personnalisé du retraité</a:t>
            </a:r>
            <a:br>
              <a:rPr lang="fr-FR" dirty="0">
                <a:solidFill>
                  <a:schemeClr val="accent2">
                    <a:lumMod val="75000"/>
                  </a:schemeClr>
                </a:solidFill>
                <a:latin typeface="Calibri" panose="020F0502020204030204" pitchFamily="34" charset="0"/>
              </a:rPr>
            </a:br>
            <a:r>
              <a:rPr lang="fr-FR" b="1" dirty="0">
                <a:solidFill>
                  <a:schemeClr val="accent2">
                    <a:lumMod val="75000"/>
                  </a:schemeClr>
                </a:solidFill>
              </a:rPr>
              <a:t>Mission 2 - </a:t>
            </a:r>
            <a:r>
              <a:rPr lang="fr-FR" dirty="0">
                <a:solidFill>
                  <a:schemeClr val="accent2">
                    <a:lumMod val="75000"/>
                  </a:schemeClr>
                </a:solidFill>
              </a:rPr>
              <a:t>Favoriser et faciliter la mise en œuvre des prestations et orienter le retraité dans ses choix</a:t>
            </a:r>
          </a:p>
          <a:p>
            <a:r>
              <a:rPr lang="fr-FR" b="1" dirty="0">
                <a:solidFill>
                  <a:schemeClr val="accent2">
                    <a:lumMod val="75000"/>
                  </a:schemeClr>
                </a:solidFill>
              </a:rPr>
              <a:t>Mission 3 </a:t>
            </a:r>
            <a:r>
              <a:rPr lang="fr-FR" dirty="0">
                <a:solidFill>
                  <a:schemeClr val="accent2">
                    <a:lumMod val="75000"/>
                  </a:schemeClr>
                </a:solidFill>
              </a:rPr>
              <a:t>- Informer les partenaires en cas de changement de la situation </a:t>
            </a:r>
          </a:p>
        </p:txBody>
      </p:sp>
      <p:sp>
        <p:nvSpPr>
          <p:cNvPr id="9" name="ZoneTexte 8">
            <a:extLst>
              <a:ext uri="{FF2B5EF4-FFF2-40B4-BE49-F238E27FC236}">
                <a16:creationId xmlns:a16="http://schemas.microsoft.com/office/drawing/2014/main" id="{B7A4FDF7-B77E-B74B-A7BD-91C473DB7D95}"/>
              </a:ext>
            </a:extLst>
          </p:cNvPr>
          <p:cNvSpPr txBox="1"/>
          <p:nvPr/>
        </p:nvSpPr>
        <p:spPr>
          <a:xfrm>
            <a:off x="9293012" y="961418"/>
            <a:ext cx="2231701" cy="646331"/>
          </a:xfrm>
          <a:prstGeom prst="rect">
            <a:avLst/>
          </a:prstGeom>
          <a:noFill/>
        </p:spPr>
        <p:txBody>
          <a:bodyPr wrap="none" rtlCol="0">
            <a:spAutoFit/>
          </a:bodyPr>
          <a:lstStyle/>
          <a:p>
            <a:r>
              <a:rPr lang="fr-FR" sz="3600" dirty="0">
                <a:solidFill>
                  <a:schemeClr val="accent1">
                    <a:lumMod val="75000"/>
                  </a:schemeClr>
                </a:solidFill>
                <a:latin typeface="Century Gothic" panose="020B0502020202020204" pitchFamily="34" charset="0"/>
              </a:rPr>
              <a:t>APA PCH</a:t>
            </a:r>
          </a:p>
        </p:txBody>
      </p:sp>
      <p:sp>
        <p:nvSpPr>
          <p:cNvPr id="10" name="ZoneTexte 9">
            <a:extLst>
              <a:ext uri="{FF2B5EF4-FFF2-40B4-BE49-F238E27FC236}">
                <a16:creationId xmlns:a16="http://schemas.microsoft.com/office/drawing/2014/main" id="{F70C1F35-8433-064A-9168-5C168AC0928B}"/>
              </a:ext>
            </a:extLst>
          </p:cNvPr>
          <p:cNvSpPr txBox="1"/>
          <p:nvPr/>
        </p:nvSpPr>
        <p:spPr>
          <a:xfrm>
            <a:off x="9275905" y="1697433"/>
            <a:ext cx="2305759" cy="369332"/>
          </a:xfrm>
          <a:prstGeom prst="rect">
            <a:avLst/>
          </a:prstGeom>
          <a:noFill/>
        </p:spPr>
        <p:txBody>
          <a:bodyPr wrap="none" rtlCol="0">
            <a:spAutoFit/>
          </a:bodyPr>
          <a:lstStyle/>
          <a:p>
            <a:r>
              <a:rPr lang="fr-FR" dirty="0"/>
              <a:t>Évaluation des besoins</a:t>
            </a:r>
          </a:p>
        </p:txBody>
      </p:sp>
      <p:sp>
        <p:nvSpPr>
          <p:cNvPr id="11" name="Rectangle 10">
            <a:extLst>
              <a:ext uri="{FF2B5EF4-FFF2-40B4-BE49-F238E27FC236}">
                <a16:creationId xmlns:a16="http://schemas.microsoft.com/office/drawing/2014/main" id="{11C61FA4-B7D7-0345-B03B-D3E3647F549C}"/>
              </a:ext>
            </a:extLst>
          </p:cNvPr>
          <p:cNvSpPr/>
          <p:nvPr/>
        </p:nvSpPr>
        <p:spPr>
          <a:xfrm>
            <a:off x="9369855" y="2449327"/>
            <a:ext cx="2071356" cy="1421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SAAD : Heures d’accompagnement à domicile</a:t>
            </a:r>
          </a:p>
        </p:txBody>
      </p:sp>
      <p:sp>
        <p:nvSpPr>
          <p:cNvPr id="12" name="Rectangle 11">
            <a:extLst>
              <a:ext uri="{FF2B5EF4-FFF2-40B4-BE49-F238E27FC236}">
                <a16:creationId xmlns:a16="http://schemas.microsoft.com/office/drawing/2014/main" id="{8EDDD48E-9FBD-E742-9ED7-F386A9B8753B}"/>
              </a:ext>
            </a:extLst>
          </p:cNvPr>
          <p:cNvSpPr/>
          <p:nvPr/>
        </p:nvSpPr>
        <p:spPr>
          <a:xfrm>
            <a:off x="65093" y="2449327"/>
            <a:ext cx="401462" cy="3796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
            </a:r>
          </a:p>
        </p:txBody>
      </p:sp>
      <p:sp>
        <p:nvSpPr>
          <p:cNvPr id="13" name="Rectangle 12">
            <a:extLst>
              <a:ext uri="{FF2B5EF4-FFF2-40B4-BE49-F238E27FC236}">
                <a16:creationId xmlns:a16="http://schemas.microsoft.com/office/drawing/2014/main" id="{1A41B6F5-D117-8143-BF6A-8360C1DA9D6B}"/>
              </a:ext>
            </a:extLst>
          </p:cNvPr>
          <p:cNvSpPr/>
          <p:nvPr/>
        </p:nvSpPr>
        <p:spPr>
          <a:xfrm>
            <a:off x="11581664" y="2449327"/>
            <a:ext cx="401462" cy="3796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
            </a:r>
          </a:p>
        </p:txBody>
      </p:sp>
      <p:cxnSp>
        <p:nvCxnSpPr>
          <p:cNvPr id="15" name="Connecteur en arc 14">
            <a:extLst>
              <a:ext uri="{FF2B5EF4-FFF2-40B4-BE49-F238E27FC236}">
                <a16:creationId xmlns:a16="http://schemas.microsoft.com/office/drawing/2014/main" id="{088C46FC-18C6-0E43-9518-63DA981E044F}"/>
              </a:ext>
            </a:extLst>
          </p:cNvPr>
          <p:cNvCxnSpPr>
            <a:cxnSpLocks/>
            <a:stCxn id="5" idx="2"/>
            <a:endCxn id="7" idx="0"/>
          </p:cNvCxnSpPr>
          <p:nvPr/>
        </p:nvCxnSpPr>
        <p:spPr>
          <a:xfrm rot="16200000" flipH="1">
            <a:off x="2847713" y="1486920"/>
            <a:ext cx="384069" cy="1540744"/>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en arc 15">
            <a:extLst>
              <a:ext uri="{FF2B5EF4-FFF2-40B4-BE49-F238E27FC236}">
                <a16:creationId xmlns:a16="http://schemas.microsoft.com/office/drawing/2014/main" id="{EAAF8685-DBEA-1C4F-80F3-0A711361B623}"/>
              </a:ext>
            </a:extLst>
          </p:cNvPr>
          <p:cNvCxnSpPr>
            <a:cxnSpLocks/>
            <a:stCxn id="5" idx="2"/>
            <a:endCxn id="6" idx="0"/>
          </p:cNvCxnSpPr>
          <p:nvPr/>
        </p:nvCxnSpPr>
        <p:spPr>
          <a:xfrm rot="5400000">
            <a:off x="1741809" y="1921760"/>
            <a:ext cx="384069" cy="671064"/>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en arc 19">
            <a:extLst>
              <a:ext uri="{FF2B5EF4-FFF2-40B4-BE49-F238E27FC236}">
                <a16:creationId xmlns:a16="http://schemas.microsoft.com/office/drawing/2014/main" id="{C069BDA6-A896-A14C-8579-D2EF13DDDB66}"/>
              </a:ext>
            </a:extLst>
          </p:cNvPr>
          <p:cNvCxnSpPr>
            <a:cxnSpLocks/>
            <a:stCxn id="5" idx="2"/>
            <a:endCxn id="12" idx="0"/>
          </p:cNvCxnSpPr>
          <p:nvPr/>
        </p:nvCxnSpPr>
        <p:spPr>
          <a:xfrm rot="5400000">
            <a:off x="1075566" y="1255517"/>
            <a:ext cx="384069" cy="200355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eur en arc 23">
            <a:extLst>
              <a:ext uri="{FF2B5EF4-FFF2-40B4-BE49-F238E27FC236}">
                <a16:creationId xmlns:a16="http://schemas.microsoft.com/office/drawing/2014/main" id="{FBA8218C-62D5-D94F-89AA-0EDB2396A4F5}"/>
              </a:ext>
            </a:extLst>
          </p:cNvPr>
          <p:cNvCxnSpPr>
            <a:cxnSpLocks/>
            <a:stCxn id="10" idx="2"/>
            <a:endCxn id="11" idx="0"/>
          </p:cNvCxnSpPr>
          <p:nvPr/>
        </p:nvCxnSpPr>
        <p:spPr>
          <a:xfrm rot="5400000">
            <a:off x="10225878" y="2246420"/>
            <a:ext cx="382562" cy="23252"/>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eur en arc 27">
            <a:extLst>
              <a:ext uri="{FF2B5EF4-FFF2-40B4-BE49-F238E27FC236}">
                <a16:creationId xmlns:a16="http://schemas.microsoft.com/office/drawing/2014/main" id="{389C3143-9C1F-F740-9A76-B3ADD5CE4FFF}"/>
              </a:ext>
            </a:extLst>
          </p:cNvPr>
          <p:cNvCxnSpPr>
            <a:cxnSpLocks/>
            <a:stCxn id="10" idx="2"/>
            <a:endCxn id="13" idx="0"/>
          </p:cNvCxnSpPr>
          <p:nvPr/>
        </p:nvCxnSpPr>
        <p:spPr>
          <a:xfrm rot="16200000" flipH="1">
            <a:off x="10914309" y="1581241"/>
            <a:ext cx="382562" cy="1353610"/>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Flèche vers le bas 30">
            <a:extLst>
              <a:ext uri="{FF2B5EF4-FFF2-40B4-BE49-F238E27FC236}">
                <a16:creationId xmlns:a16="http://schemas.microsoft.com/office/drawing/2014/main" id="{E46059E1-4CE1-CC4E-B775-03A82990065B}"/>
              </a:ext>
            </a:extLst>
          </p:cNvPr>
          <p:cNvSpPr/>
          <p:nvPr/>
        </p:nvSpPr>
        <p:spPr>
          <a:xfrm>
            <a:off x="3289971" y="3974947"/>
            <a:ext cx="1040296" cy="496957"/>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lèche vers le bas 31">
            <a:extLst>
              <a:ext uri="{FF2B5EF4-FFF2-40B4-BE49-F238E27FC236}">
                <a16:creationId xmlns:a16="http://schemas.microsoft.com/office/drawing/2014/main" id="{DAD19FF4-255A-464E-83CE-6FAE27743D9A}"/>
              </a:ext>
            </a:extLst>
          </p:cNvPr>
          <p:cNvSpPr/>
          <p:nvPr/>
        </p:nvSpPr>
        <p:spPr>
          <a:xfrm>
            <a:off x="9885385" y="3974947"/>
            <a:ext cx="1040296" cy="496957"/>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38CA4CED-EE74-6149-B9DD-73A0BF8D7E1C}"/>
              </a:ext>
            </a:extLst>
          </p:cNvPr>
          <p:cNvSpPr/>
          <p:nvPr/>
        </p:nvSpPr>
        <p:spPr>
          <a:xfrm>
            <a:off x="9444829" y="4579533"/>
            <a:ext cx="2747171" cy="2031325"/>
          </a:xfrm>
          <a:prstGeom prst="rect">
            <a:avLst/>
          </a:prstGeom>
        </p:spPr>
        <p:txBody>
          <a:bodyPr wrap="square">
            <a:spAutoFit/>
          </a:bodyPr>
          <a:lstStyle/>
          <a:p>
            <a:r>
              <a:rPr lang="fr-FR" dirty="0">
                <a:solidFill>
                  <a:schemeClr val="accent4">
                    <a:lumMod val="50000"/>
                  </a:schemeClr>
                </a:solidFill>
                <a:latin typeface="Calibri" panose="020F0502020204030204" pitchFamily="34" charset="0"/>
              </a:rPr>
              <a:t>Faire remonter les évènements …</a:t>
            </a:r>
          </a:p>
          <a:p>
            <a:r>
              <a:rPr lang="fr-FR" dirty="0">
                <a:solidFill>
                  <a:schemeClr val="accent4">
                    <a:lumMod val="50000"/>
                  </a:schemeClr>
                </a:solidFill>
                <a:latin typeface="Calibri" panose="020F0502020204030204" pitchFamily="34" charset="0"/>
              </a:rPr>
              <a:t>Associer les intervenants à la coordination …</a:t>
            </a:r>
          </a:p>
          <a:p>
            <a:r>
              <a:rPr lang="fr-FR" dirty="0">
                <a:solidFill>
                  <a:schemeClr val="accent4">
                    <a:lumMod val="50000"/>
                  </a:schemeClr>
                </a:solidFill>
                <a:latin typeface="Calibri" panose="020F0502020204030204" pitchFamily="34" charset="0"/>
              </a:rPr>
              <a:t>Ré examiner la situation annuellement …</a:t>
            </a:r>
          </a:p>
          <a:p>
            <a:r>
              <a:rPr lang="fr-FR" dirty="0">
                <a:solidFill>
                  <a:schemeClr val="accent4">
                    <a:lumMod val="50000"/>
                  </a:schemeClr>
                </a:solidFill>
                <a:latin typeface="Calibri" panose="020F0502020204030204" pitchFamily="34" charset="0"/>
              </a:rPr>
              <a:t>…</a:t>
            </a:r>
          </a:p>
        </p:txBody>
      </p:sp>
      <p:sp>
        <p:nvSpPr>
          <p:cNvPr id="34" name="Espace réservé du numéro de diapositive 33">
            <a:extLst>
              <a:ext uri="{FF2B5EF4-FFF2-40B4-BE49-F238E27FC236}">
                <a16:creationId xmlns:a16="http://schemas.microsoft.com/office/drawing/2014/main" id="{AFF41578-A2B3-254A-AA05-A4CE4F5570D0}"/>
              </a:ext>
            </a:extLst>
          </p:cNvPr>
          <p:cNvSpPr>
            <a:spLocks noGrp="1"/>
          </p:cNvSpPr>
          <p:nvPr>
            <p:ph type="sldNum" sz="quarter" idx="12"/>
          </p:nvPr>
        </p:nvSpPr>
        <p:spPr>
          <a:xfrm>
            <a:off x="11353800" y="5959534"/>
            <a:ext cx="440803" cy="365125"/>
          </a:xfrm>
        </p:spPr>
        <p:txBody>
          <a:bodyPr/>
          <a:lstStyle/>
          <a:p>
            <a:fld id="{D4A93F63-F80C-8B45-B8A9-2835D8398727}" type="slidenum">
              <a:rPr lang="fr-FR" smtClean="0"/>
              <a:t>9</a:t>
            </a:fld>
            <a:endParaRPr lang="fr-FR"/>
          </a:p>
        </p:txBody>
      </p:sp>
      <p:pic>
        <p:nvPicPr>
          <p:cNvPr id="35" name="Graphique 10">
            <a:extLst>
              <a:ext uri="{FF2B5EF4-FFF2-40B4-BE49-F238E27FC236}">
                <a16:creationId xmlns:a16="http://schemas.microsoft.com/office/drawing/2014/main" id="{67B6B3EB-E2BA-764C-B1F2-89DEFC62E0E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401810" y="3171173"/>
            <a:ext cx="584439" cy="578885"/>
          </a:xfrm>
          <a:prstGeom prst="rect">
            <a:avLst/>
          </a:prstGeom>
        </p:spPr>
      </p:pic>
      <p:sp>
        <p:nvSpPr>
          <p:cNvPr id="3" name="Rectangle 2">
            <a:extLst>
              <a:ext uri="{FF2B5EF4-FFF2-40B4-BE49-F238E27FC236}">
                <a16:creationId xmlns:a16="http://schemas.microsoft.com/office/drawing/2014/main" id="{C97192B9-F996-2728-5429-06420B566DF6}"/>
              </a:ext>
            </a:extLst>
          </p:cNvPr>
          <p:cNvSpPr/>
          <p:nvPr/>
        </p:nvSpPr>
        <p:spPr>
          <a:xfrm>
            <a:off x="7158046" y="2449327"/>
            <a:ext cx="2071356" cy="142129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SAD : Heures de lien social (2h)</a:t>
            </a:r>
          </a:p>
        </p:txBody>
      </p:sp>
      <p:sp>
        <p:nvSpPr>
          <p:cNvPr id="14" name="Flèche vers le bas 13">
            <a:extLst>
              <a:ext uri="{FF2B5EF4-FFF2-40B4-BE49-F238E27FC236}">
                <a16:creationId xmlns:a16="http://schemas.microsoft.com/office/drawing/2014/main" id="{3BA37107-AE6F-FB7F-B93D-A1B9490F700C}"/>
              </a:ext>
            </a:extLst>
          </p:cNvPr>
          <p:cNvSpPr/>
          <p:nvPr/>
        </p:nvSpPr>
        <p:spPr>
          <a:xfrm>
            <a:off x="7668959" y="3971642"/>
            <a:ext cx="1040296" cy="496957"/>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D0601AB5-5457-3434-1C27-FB685B3197BE}"/>
              </a:ext>
            </a:extLst>
          </p:cNvPr>
          <p:cNvSpPr/>
          <p:nvPr/>
        </p:nvSpPr>
        <p:spPr>
          <a:xfrm>
            <a:off x="6697658" y="4576228"/>
            <a:ext cx="2747171" cy="923330"/>
          </a:xfrm>
          <a:prstGeom prst="rect">
            <a:avLst/>
          </a:prstGeom>
        </p:spPr>
        <p:txBody>
          <a:bodyPr wrap="square">
            <a:spAutoFit/>
          </a:bodyPr>
          <a:lstStyle/>
          <a:p>
            <a:r>
              <a:rPr lang="fr-FR" dirty="0">
                <a:solidFill>
                  <a:schemeClr val="accent4">
                    <a:lumMod val="50000"/>
                  </a:schemeClr>
                </a:solidFill>
                <a:latin typeface="Calibri" panose="020F0502020204030204" pitchFamily="34" charset="0"/>
              </a:rPr>
              <a:t>Repérer les fragilités</a:t>
            </a:r>
          </a:p>
          <a:p>
            <a:r>
              <a:rPr lang="fr-FR" dirty="0">
                <a:solidFill>
                  <a:schemeClr val="accent4">
                    <a:lumMod val="50000"/>
                  </a:schemeClr>
                </a:solidFill>
                <a:latin typeface="Calibri" panose="020F0502020204030204" pitchFamily="34" charset="0"/>
              </a:rPr>
              <a:t>Proposer une réponse adaptée</a:t>
            </a:r>
          </a:p>
        </p:txBody>
      </p:sp>
      <p:cxnSp>
        <p:nvCxnSpPr>
          <p:cNvPr id="18" name="Connecteur en arc 17">
            <a:extLst>
              <a:ext uri="{FF2B5EF4-FFF2-40B4-BE49-F238E27FC236}">
                <a16:creationId xmlns:a16="http://schemas.microsoft.com/office/drawing/2014/main" id="{4EB2F7AE-79DE-EDD9-8A6D-41AC730C2713}"/>
              </a:ext>
            </a:extLst>
          </p:cNvPr>
          <p:cNvCxnSpPr>
            <a:cxnSpLocks/>
            <a:stCxn id="10" idx="2"/>
            <a:endCxn id="3" idx="0"/>
          </p:cNvCxnSpPr>
          <p:nvPr/>
        </p:nvCxnSpPr>
        <p:spPr>
          <a:xfrm rot="5400000">
            <a:off x="9119974" y="1140516"/>
            <a:ext cx="382562" cy="223506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9524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1188</TotalTime>
  <Words>3267</Words>
  <Application>Microsoft Macintosh PowerPoint</Application>
  <PresentationFormat>Grand écran</PresentationFormat>
  <Paragraphs>380</Paragraphs>
  <Slides>21</Slides>
  <Notes>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21</vt:i4>
      </vt:variant>
    </vt:vector>
  </HeadingPairs>
  <TitlesOfParts>
    <vt:vector size="28" baseType="lpstr">
      <vt:lpstr>Arial</vt:lpstr>
      <vt:lpstr>AvenirLTStd</vt:lpstr>
      <vt:lpstr>Calibri</vt:lpstr>
      <vt:lpstr>Calibri Light</vt:lpstr>
      <vt:lpstr>Century Gothic</vt:lpstr>
      <vt:lpstr>Wingdings</vt:lpstr>
      <vt:lpstr>Thème Office</vt:lpstr>
      <vt:lpstr>Présentation PowerPoint</vt:lpstr>
      <vt:lpstr>Sommaire </vt:lpstr>
      <vt:lpstr>Une démarche opérée par différents acteurs</vt:lpstr>
      <vt:lpstr>Un contexte national porteur de cette approche</vt:lpstr>
      <vt:lpstr>Un contexte national porteur de cette approche</vt:lpstr>
      <vt:lpstr>Un contexte national porteur de cette approche</vt:lpstr>
      <vt:lpstr>Un contexte national porteur de cette approche</vt:lpstr>
      <vt:lpstr>Un contexte national porteur de cette approche</vt:lpstr>
      <vt:lpstr>Rappel du processus sentinelle</vt:lpstr>
      <vt:lpstr>Rappel du processus sentinelle</vt:lpstr>
      <vt:lpstr>Présentation du processus sentinelle</vt:lpstr>
      <vt:lpstr>Présentation du processus sentinelle</vt:lpstr>
      <vt:lpstr>Présentation du processus sentinelle</vt:lpstr>
      <vt:lpstr>Présentation du processus sentinelle</vt:lpstr>
      <vt:lpstr>Présentation du processus sentinelle</vt:lpstr>
      <vt:lpstr>Apports du processus sentinelle intégré au plan d’aide</vt:lpstr>
      <vt:lpstr>Retours d’évaluations</vt:lpstr>
      <vt:lpstr>Retours d’évaluations</vt:lpstr>
      <vt:lpstr>Plus value pour les acteurs</vt:lpstr>
      <vt:lpstr>Facteurs de succès et vigilances</vt:lpstr>
      <vt:lpstr>Éléments de faisabilité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Véronique Chirié</dc:creator>
  <cp:lastModifiedBy>Véronique Chirié</cp:lastModifiedBy>
  <cp:revision>90</cp:revision>
  <dcterms:created xsi:type="dcterms:W3CDTF">2021-08-18T08:54:04Z</dcterms:created>
  <dcterms:modified xsi:type="dcterms:W3CDTF">2023-11-16T15:28:49Z</dcterms:modified>
</cp:coreProperties>
</file>